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ls" ContentType="application/vnd.ms-exce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emf" ContentType="image/x-emf"/>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notesMasterIdLst>
    <p:notesMasterId r:id="rId38"/>
  </p:notesMasterIdLst>
  <p:handoutMasterIdLst>
    <p:handoutMasterId r:id="rId39"/>
  </p:handoutMasterIdLst>
  <p:sldIdLst>
    <p:sldId id="365" r:id="rId2"/>
    <p:sldId id="403" r:id="rId3"/>
    <p:sldId id="378" r:id="rId4"/>
    <p:sldId id="379" r:id="rId5"/>
    <p:sldId id="380" r:id="rId6"/>
    <p:sldId id="410" r:id="rId7"/>
    <p:sldId id="393" r:id="rId8"/>
    <p:sldId id="402" r:id="rId9"/>
    <p:sldId id="387" r:id="rId10"/>
    <p:sldId id="376" r:id="rId11"/>
    <p:sldId id="381" r:id="rId12"/>
    <p:sldId id="382" r:id="rId13"/>
    <p:sldId id="366" r:id="rId14"/>
    <p:sldId id="367" r:id="rId15"/>
    <p:sldId id="390" r:id="rId16"/>
    <p:sldId id="368" r:id="rId17"/>
    <p:sldId id="369" r:id="rId18"/>
    <p:sldId id="370" r:id="rId19"/>
    <p:sldId id="374" r:id="rId20"/>
    <p:sldId id="391" r:id="rId21"/>
    <p:sldId id="395" r:id="rId22"/>
    <p:sldId id="394" r:id="rId23"/>
    <p:sldId id="400" r:id="rId24"/>
    <p:sldId id="375" r:id="rId25"/>
    <p:sldId id="404" r:id="rId26"/>
    <p:sldId id="388" r:id="rId27"/>
    <p:sldId id="405" r:id="rId28"/>
    <p:sldId id="364" r:id="rId29"/>
    <p:sldId id="389" r:id="rId30"/>
    <p:sldId id="406" r:id="rId31"/>
    <p:sldId id="392" r:id="rId32"/>
    <p:sldId id="412" r:id="rId33"/>
    <p:sldId id="411" r:id="rId34"/>
    <p:sldId id="413" r:id="rId35"/>
    <p:sldId id="414" r:id="rId36"/>
    <p:sldId id="401" r:id="rId37"/>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itchelo" initials="" lastIdx="3"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3333FF"/>
    <a:srgbClr val="CC0066"/>
    <a:srgbClr val="669900"/>
    <a:srgbClr val="0000CC"/>
    <a:srgbClr val="FF00FF"/>
    <a:srgbClr val="FF5050"/>
    <a:srgbClr val="660066"/>
    <a:srgbClr val="B2B2B2"/>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aximized">
    <p:restoredLeft sz="15620"/>
    <p:restoredTop sz="94660"/>
  </p:normalViewPr>
  <p:slideViewPr>
    <p:cSldViewPr>
      <p:cViewPr varScale="1">
        <p:scale>
          <a:sx n="74" d="100"/>
          <a:sy n="74" d="100"/>
        </p:scale>
        <p:origin x="-762" y="-9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file:///C:\AJP\Current%20Projects\Annuity%20markets%20in%20Australia\Statistics\Retirement%20Income%20Product%20sales.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AU"/>
  <c:style val="18"/>
  <c:chart>
    <c:title>
      <c:tx>
        <c:rich>
          <a:bodyPr/>
          <a:lstStyle/>
          <a:p>
            <a:pPr>
              <a:defRPr lang="en-AU" sz="3200" b="1">
                <a:solidFill>
                  <a:schemeClr val="tx1"/>
                </a:solidFill>
                <a:latin typeface="Arial" charset="0"/>
                <a:ea typeface="+mj-ea"/>
                <a:cs typeface="+mj-cs"/>
              </a:defRPr>
            </a:pPr>
            <a:r>
              <a:rPr lang="en-AU" sz="3200" b="1" dirty="0">
                <a:solidFill>
                  <a:srgbClr val="3333FF"/>
                </a:solidFill>
                <a:latin typeface="Arial" charset="0"/>
                <a:ea typeface="+mj-ea"/>
                <a:cs typeface="+mj-cs"/>
              </a:rPr>
              <a:t>Value of Benefits taken 2001 - 2007 </a:t>
            </a:r>
          </a:p>
        </c:rich>
      </c:tx>
      <c:layout>
        <c:manualLayout>
          <c:xMode val="edge"/>
          <c:yMode val="edge"/>
          <c:x val="0.1199586349534644"/>
          <c:y val="1.8079096045197741E-2"/>
        </c:manualLayout>
      </c:layout>
    </c:title>
    <c:plotArea>
      <c:layout>
        <c:manualLayout>
          <c:layoutTarget val="inner"/>
          <c:xMode val="edge"/>
          <c:yMode val="edge"/>
          <c:x val="8.3764219234746765E-2"/>
          <c:y val="0.12542372881355884"/>
          <c:w val="0.68976215098241933"/>
          <c:h val="0.764406779661017"/>
        </c:manualLayout>
      </c:layout>
      <c:lineChart>
        <c:grouping val="standard"/>
        <c:ser>
          <c:idx val="0"/>
          <c:order val="0"/>
          <c:tx>
            <c:strRef>
              <c:f>Sheet1!$D$46</c:f>
              <c:strCache>
                <c:ptCount val="1"/>
                <c:pt idx="0">
                  <c:v>Total annuities</c:v>
                </c:pt>
              </c:strCache>
            </c:strRef>
          </c:tx>
          <c:cat>
            <c:numRef>
              <c:f>Sheet1!$E$45:$K$45</c:f>
              <c:numCache>
                <c:formatCode>mmm\-yy</c:formatCode>
                <c:ptCount val="7"/>
                <c:pt idx="0">
                  <c:v>37135</c:v>
                </c:pt>
                <c:pt idx="1">
                  <c:v>37500</c:v>
                </c:pt>
                <c:pt idx="2">
                  <c:v>37865</c:v>
                </c:pt>
                <c:pt idx="3">
                  <c:v>38231</c:v>
                </c:pt>
                <c:pt idx="4">
                  <c:v>38596</c:v>
                </c:pt>
                <c:pt idx="5">
                  <c:v>38961</c:v>
                </c:pt>
                <c:pt idx="6">
                  <c:v>39326</c:v>
                </c:pt>
              </c:numCache>
            </c:numRef>
          </c:cat>
          <c:val>
            <c:numRef>
              <c:f>Sheet1!$E$46:$K$46</c:f>
              <c:numCache>
                <c:formatCode>0</c:formatCode>
                <c:ptCount val="7"/>
                <c:pt idx="0">
                  <c:v>2531.38</c:v>
                </c:pt>
                <c:pt idx="1">
                  <c:v>2924.92</c:v>
                </c:pt>
                <c:pt idx="2">
                  <c:v>3145.86</c:v>
                </c:pt>
                <c:pt idx="3">
                  <c:v>4286.7300000000005</c:v>
                </c:pt>
                <c:pt idx="4">
                  <c:v>1562.1</c:v>
                </c:pt>
                <c:pt idx="5">
                  <c:v>1501.71</c:v>
                </c:pt>
                <c:pt idx="6">
                  <c:v>1781.6298380899998</c:v>
                </c:pt>
              </c:numCache>
            </c:numRef>
          </c:val>
        </c:ser>
        <c:ser>
          <c:idx val="1"/>
          <c:order val="1"/>
          <c:tx>
            <c:strRef>
              <c:f>Sheet1!$D$47</c:f>
              <c:strCache>
                <c:ptCount val="1"/>
                <c:pt idx="0">
                  <c:v>Allocated Pensions</c:v>
                </c:pt>
              </c:strCache>
            </c:strRef>
          </c:tx>
          <c:cat>
            <c:numRef>
              <c:f>Sheet1!$E$45:$K$45</c:f>
              <c:numCache>
                <c:formatCode>mmm\-yy</c:formatCode>
                <c:ptCount val="7"/>
                <c:pt idx="0">
                  <c:v>37135</c:v>
                </c:pt>
                <c:pt idx="1">
                  <c:v>37500</c:v>
                </c:pt>
                <c:pt idx="2">
                  <c:v>37865</c:v>
                </c:pt>
                <c:pt idx="3">
                  <c:v>38231</c:v>
                </c:pt>
                <c:pt idx="4">
                  <c:v>38596</c:v>
                </c:pt>
                <c:pt idx="5">
                  <c:v>38961</c:v>
                </c:pt>
                <c:pt idx="6">
                  <c:v>39326</c:v>
                </c:pt>
              </c:numCache>
            </c:numRef>
          </c:cat>
          <c:val>
            <c:numRef>
              <c:f>Sheet1!$E$47:$K$47</c:f>
              <c:numCache>
                <c:formatCode>0</c:formatCode>
                <c:ptCount val="7"/>
                <c:pt idx="0">
                  <c:v>10904.49</c:v>
                </c:pt>
                <c:pt idx="1">
                  <c:v>9671.3499999999804</c:v>
                </c:pt>
                <c:pt idx="2">
                  <c:v>7557.55</c:v>
                </c:pt>
                <c:pt idx="3">
                  <c:v>7364.55</c:v>
                </c:pt>
                <c:pt idx="4">
                  <c:v>10532.17</c:v>
                </c:pt>
                <c:pt idx="5">
                  <c:v>13201.59</c:v>
                </c:pt>
                <c:pt idx="6">
                  <c:v>26794.240000000005</c:v>
                </c:pt>
              </c:numCache>
            </c:numRef>
          </c:val>
        </c:ser>
        <c:ser>
          <c:idx val="2"/>
          <c:order val="2"/>
          <c:tx>
            <c:strRef>
              <c:f>Sheet1!$D$48</c:f>
              <c:strCache>
                <c:ptCount val="1"/>
                <c:pt idx="0">
                  <c:v>Total Retirement products</c:v>
                </c:pt>
              </c:strCache>
            </c:strRef>
          </c:tx>
          <c:cat>
            <c:numRef>
              <c:f>Sheet1!$E$45:$K$45</c:f>
              <c:numCache>
                <c:formatCode>mmm\-yy</c:formatCode>
                <c:ptCount val="7"/>
                <c:pt idx="0">
                  <c:v>37135</c:v>
                </c:pt>
                <c:pt idx="1">
                  <c:v>37500</c:v>
                </c:pt>
                <c:pt idx="2">
                  <c:v>37865</c:v>
                </c:pt>
                <c:pt idx="3">
                  <c:v>38231</c:v>
                </c:pt>
                <c:pt idx="4">
                  <c:v>38596</c:v>
                </c:pt>
                <c:pt idx="5">
                  <c:v>38961</c:v>
                </c:pt>
                <c:pt idx="6">
                  <c:v>39326</c:v>
                </c:pt>
              </c:numCache>
            </c:numRef>
          </c:cat>
          <c:val>
            <c:numRef>
              <c:f>Sheet1!$E$48:$K$48</c:f>
              <c:numCache>
                <c:formatCode>0</c:formatCode>
                <c:ptCount val="7"/>
                <c:pt idx="0">
                  <c:v>13435.869999999972</c:v>
                </c:pt>
                <c:pt idx="1">
                  <c:v>12596.27</c:v>
                </c:pt>
                <c:pt idx="2">
                  <c:v>10703.41</c:v>
                </c:pt>
                <c:pt idx="3">
                  <c:v>11651.28</c:v>
                </c:pt>
                <c:pt idx="4">
                  <c:v>12094.27</c:v>
                </c:pt>
                <c:pt idx="5">
                  <c:v>14703.3</c:v>
                </c:pt>
                <c:pt idx="6">
                  <c:v>28575.869838090002</c:v>
                </c:pt>
              </c:numCache>
            </c:numRef>
          </c:val>
        </c:ser>
        <c:ser>
          <c:idx val="3"/>
          <c:order val="3"/>
          <c:tx>
            <c:strRef>
              <c:f>Sheet1!$D$49</c:f>
              <c:strCache>
                <c:ptCount val="1"/>
                <c:pt idx="0">
                  <c:v>Lump sums</c:v>
                </c:pt>
              </c:strCache>
            </c:strRef>
          </c:tx>
          <c:cat>
            <c:numRef>
              <c:f>Sheet1!$E$45:$K$45</c:f>
              <c:numCache>
                <c:formatCode>mmm\-yy</c:formatCode>
                <c:ptCount val="7"/>
                <c:pt idx="0">
                  <c:v>37135</c:v>
                </c:pt>
                <c:pt idx="1">
                  <c:v>37500</c:v>
                </c:pt>
                <c:pt idx="2">
                  <c:v>37865</c:v>
                </c:pt>
                <c:pt idx="3">
                  <c:v>38231</c:v>
                </c:pt>
                <c:pt idx="4">
                  <c:v>38596</c:v>
                </c:pt>
                <c:pt idx="5">
                  <c:v>38961</c:v>
                </c:pt>
                <c:pt idx="6">
                  <c:v>39326</c:v>
                </c:pt>
              </c:numCache>
            </c:numRef>
          </c:cat>
          <c:val>
            <c:numRef>
              <c:f>Sheet1!$E$49:$K$49</c:f>
              <c:numCache>
                <c:formatCode>0</c:formatCode>
                <c:ptCount val="7"/>
                <c:pt idx="0">
                  <c:v>24157</c:v>
                </c:pt>
                <c:pt idx="1">
                  <c:v>25720</c:v>
                </c:pt>
                <c:pt idx="2">
                  <c:v>26101</c:v>
                </c:pt>
                <c:pt idx="3">
                  <c:v>20950</c:v>
                </c:pt>
                <c:pt idx="4">
                  <c:v>22015</c:v>
                </c:pt>
                <c:pt idx="5">
                  <c:v>22119</c:v>
                </c:pt>
                <c:pt idx="6">
                  <c:v>22738</c:v>
                </c:pt>
              </c:numCache>
            </c:numRef>
          </c:val>
        </c:ser>
        <c:marker val="1"/>
        <c:axId val="54844416"/>
        <c:axId val="55173888"/>
      </c:lineChart>
      <c:dateAx>
        <c:axId val="54844416"/>
        <c:scaling>
          <c:orientation val="minMax"/>
        </c:scaling>
        <c:axPos val="b"/>
        <c:title>
          <c:tx>
            <c:rich>
              <a:bodyPr/>
              <a:lstStyle/>
              <a:p>
                <a:pPr>
                  <a:defRPr/>
                </a:pPr>
                <a:r>
                  <a:rPr lang="en-AU"/>
                  <a:t>Year</a:t>
                </a:r>
              </a:p>
            </c:rich>
          </c:tx>
          <c:layout>
            <c:manualLayout>
              <c:xMode val="edge"/>
              <c:yMode val="edge"/>
              <c:x val="0.41158221302999076"/>
              <c:y val="0.94237288135593156"/>
            </c:manualLayout>
          </c:layout>
        </c:title>
        <c:numFmt formatCode="yyyy" sourceLinked="0"/>
        <c:tickLblPos val="nextTo"/>
        <c:txPr>
          <a:bodyPr rot="0" vert="horz"/>
          <a:lstStyle/>
          <a:p>
            <a:pPr>
              <a:defRPr/>
            </a:pPr>
            <a:endParaRPr lang="en-US"/>
          </a:p>
        </c:txPr>
        <c:crossAx val="55173888"/>
        <c:crosses val="autoZero"/>
        <c:auto val="1"/>
        <c:lblOffset val="100"/>
        <c:baseTimeUnit val="years"/>
        <c:majorUnit val="1"/>
        <c:majorTimeUnit val="years"/>
        <c:minorUnit val="1"/>
        <c:minorTimeUnit val="years"/>
      </c:dateAx>
      <c:valAx>
        <c:axId val="55173888"/>
        <c:scaling>
          <c:orientation val="minMax"/>
        </c:scaling>
        <c:axPos val="l"/>
        <c:majorGridlines/>
        <c:title>
          <c:tx>
            <c:rich>
              <a:bodyPr/>
              <a:lstStyle/>
              <a:p>
                <a:pPr>
                  <a:defRPr/>
                </a:pPr>
                <a:r>
                  <a:rPr lang="en-AU" dirty="0"/>
                  <a:t>AUD </a:t>
                </a:r>
                <a:r>
                  <a:rPr lang="en-AU" dirty="0" smtClean="0"/>
                  <a:t>million  </a:t>
                </a:r>
                <a:r>
                  <a:rPr lang="en-AU" dirty="0"/>
                  <a:t>(</a:t>
                </a:r>
                <a:r>
                  <a:rPr lang="en-AU" dirty="0" smtClean="0"/>
                  <a:t>current</a:t>
                </a:r>
                <a:r>
                  <a:rPr lang="en-AU" dirty="0"/>
                  <a:t>)  </a:t>
                </a:r>
              </a:p>
            </c:rich>
          </c:tx>
          <c:layout>
            <c:manualLayout>
              <c:xMode val="edge"/>
              <c:yMode val="edge"/>
              <c:x val="1.1375387797311296E-2"/>
              <c:y val="0.39152542372881466"/>
            </c:manualLayout>
          </c:layout>
        </c:title>
        <c:numFmt formatCode="0" sourceLinked="1"/>
        <c:tickLblPos val="nextTo"/>
        <c:txPr>
          <a:bodyPr rot="0" vert="horz"/>
          <a:lstStyle/>
          <a:p>
            <a:pPr>
              <a:defRPr/>
            </a:pPr>
            <a:endParaRPr lang="en-US"/>
          </a:p>
        </c:txPr>
        <c:crossAx val="54844416"/>
        <c:crosses val="autoZero"/>
        <c:crossBetween val="between"/>
      </c:valAx>
    </c:plotArea>
    <c:legend>
      <c:legendPos val="r"/>
      <c:layout>
        <c:manualLayout>
          <c:xMode val="edge"/>
          <c:yMode val="edge"/>
          <c:x val="0.80144777662874989"/>
          <c:y val="0.43559322033898307"/>
          <c:w val="0.19441571871768382"/>
          <c:h val="0.1440677966101698"/>
        </c:manualLayout>
      </c:layout>
    </c:legend>
    <c:plotVisOnly val="1"/>
    <c:dispBlanksAs val="gap"/>
  </c:chart>
  <c:externalData r:id="rId1"/>
</c:chartSpace>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5954" name="Rectangle 2"/>
          <p:cNvSpPr>
            <a:spLocks noGrp="1" noChangeArrowheads="1"/>
          </p:cNvSpPr>
          <p:nvPr>
            <p:ph type="hdr" sz="quarter"/>
          </p:nvPr>
        </p:nvSpPr>
        <p:spPr bwMode="auto">
          <a:xfrm>
            <a:off x="0" y="0"/>
            <a:ext cx="3038475" cy="465138"/>
          </a:xfrm>
          <a:prstGeom prst="rect">
            <a:avLst/>
          </a:prstGeom>
          <a:noFill/>
          <a:ln w="9525">
            <a:noFill/>
            <a:miter lim="800000"/>
            <a:headEnd/>
            <a:tailEnd/>
          </a:ln>
        </p:spPr>
        <p:txBody>
          <a:bodyPr vert="horz" wrap="square" lIns="93162" tIns="46581" rIns="93162" bIns="46581" numCol="1" anchor="t" anchorCtr="0" compatLnSpc="1">
            <a:prstTxWarp prst="textNoShape">
              <a:avLst/>
            </a:prstTxWarp>
          </a:bodyPr>
          <a:lstStyle>
            <a:lvl1pPr defTabSz="930275">
              <a:defRPr sz="1200"/>
            </a:lvl1pPr>
          </a:lstStyle>
          <a:p>
            <a:pPr>
              <a:defRPr/>
            </a:pPr>
            <a:endParaRPr lang="en-US"/>
          </a:p>
        </p:txBody>
      </p:sp>
      <p:sp>
        <p:nvSpPr>
          <p:cNvPr id="125955" name="Rectangle 3"/>
          <p:cNvSpPr>
            <a:spLocks noGrp="1" noChangeArrowheads="1"/>
          </p:cNvSpPr>
          <p:nvPr>
            <p:ph type="dt" sz="quarter" idx="1"/>
          </p:nvPr>
        </p:nvSpPr>
        <p:spPr bwMode="auto">
          <a:xfrm>
            <a:off x="3970338" y="0"/>
            <a:ext cx="3038475" cy="465138"/>
          </a:xfrm>
          <a:prstGeom prst="rect">
            <a:avLst/>
          </a:prstGeom>
          <a:noFill/>
          <a:ln w="9525">
            <a:noFill/>
            <a:miter lim="800000"/>
            <a:headEnd/>
            <a:tailEnd/>
          </a:ln>
        </p:spPr>
        <p:txBody>
          <a:bodyPr vert="horz" wrap="square" lIns="93162" tIns="46581" rIns="93162" bIns="46581" numCol="1" anchor="t" anchorCtr="0" compatLnSpc="1">
            <a:prstTxWarp prst="textNoShape">
              <a:avLst/>
            </a:prstTxWarp>
          </a:bodyPr>
          <a:lstStyle>
            <a:lvl1pPr algn="r" defTabSz="930275">
              <a:defRPr sz="1200"/>
            </a:lvl1pPr>
          </a:lstStyle>
          <a:p>
            <a:pPr>
              <a:defRPr/>
            </a:pPr>
            <a:endParaRPr lang="en-US"/>
          </a:p>
        </p:txBody>
      </p:sp>
      <p:sp>
        <p:nvSpPr>
          <p:cNvPr id="125956" name="Rectangle 4"/>
          <p:cNvSpPr>
            <a:spLocks noGrp="1" noChangeArrowheads="1"/>
          </p:cNvSpPr>
          <p:nvPr>
            <p:ph type="ftr" sz="quarter" idx="2"/>
          </p:nvPr>
        </p:nvSpPr>
        <p:spPr bwMode="auto">
          <a:xfrm>
            <a:off x="0" y="8829675"/>
            <a:ext cx="3038475" cy="465138"/>
          </a:xfrm>
          <a:prstGeom prst="rect">
            <a:avLst/>
          </a:prstGeom>
          <a:noFill/>
          <a:ln w="9525">
            <a:noFill/>
            <a:miter lim="800000"/>
            <a:headEnd/>
            <a:tailEnd/>
          </a:ln>
        </p:spPr>
        <p:txBody>
          <a:bodyPr vert="horz" wrap="square" lIns="93162" tIns="46581" rIns="93162" bIns="46581" numCol="1" anchor="b" anchorCtr="0" compatLnSpc="1">
            <a:prstTxWarp prst="textNoShape">
              <a:avLst/>
            </a:prstTxWarp>
          </a:bodyPr>
          <a:lstStyle>
            <a:lvl1pPr defTabSz="930275">
              <a:defRPr sz="1200"/>
            </a:lvl1pPr>
          </a:lstStyle>
          <a:p>
            <a:pPr>
              <a:defRPr/>
            </a:pPr>
            <a:endParaRPr lang="en-US"/>
          </a:p>
        </p:txBody>
      </p:sp>
      <p:sp>
        <p:nvSpPr>
          <p:cNvPr id="125957" name="Rectangle 5"/>
          <p:cNvSpPr>
            <a:spLocks noGrp="1" noChangeArrowheads="1"/>
          </p:cNvSpPr>
          <p:nvPr>
            <p:ph type="sldNum" sz="quarter" idx="3"/>
          </p:nvPr>
        </p:nvSpPr>
        <p:spPr bwMode="auto">
          <a:xfrm>
            <a:off x="3970338" y="8829675"/>
            <a:ext cx="3038475" cy="465138"/>
          </a:xfrm>
          <a:prstGeom prst="rect">
            <a:avLst/>
          </a:prstGeom>
          <a:noFill/>
          <a:ln w="9525">
            <a:noFill/>
            <a:miter lim="800000"/>
            <a:headEnd/>
            <a:tailEnd/>
          </a:ln>
        </p:spPr>
        <p:txBody>
          <a:bodyPr vert="horz" wrap="square" lIns="93162" tIns="46581" rIns="93162" bIns="46581" numCol="1" anchor="b" anchorCtr="0" compatLnSpc="1">
            <a:prstTxWarp prst="textNoShape">
              <a:avLst/>
            </a:prstTxWarp>
          </a:bodyPr>
          <a:lstStyle>
            <a:lvl1pPr algn="r" defTabSz="930275">
              <a:defRPr sz="1200"/>
            </a:lvl1pPr>
          </a:lstStyle>
          <a:p>
            <a:pPr>
              <a:defRPr/>
            </a:pPr>
            <a:fld id="{8DFF5C50-2A0A-432D-85C3-509A69C91CAE}"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3038475" cy="465138"/>
          </a:xfrm>
          <a:prstGeom prst="rect">
            <a:avLst/>
          </a:prstGeom>
          <a:noFill/>
          <a:ln w="9525">
            <a:noFill/>
            <a:miter lim="800000"/>
            <a:headEnd/>
            <a:tailEnd/>
          </a:ln>
        </p:spPr>
        <p:txBody>
          <a:bodyPr vert="horz" wrap="square" lIns="93162" tIns="46581" rIns="93162" bIns="46581" numCol="1" anchor="t" anchorCtr="0" compatLnSpc="1">
            <a:prstTxWarp prst="textNoShape">
              <a:avLst/>
            </a:prstTxWarp>
          </a:bodyPr>
          <a:lstStyle>
            <a:lvl1pPr defTabSz="930275">
              <a:defRPr sz="1200"/>
            </a:lvl1pPr>
          </a:lstStyle>
          <a:p>
            <a:pPr>
              <a:defRPr/>
            </a:pPr>
            <a:endParaRPr lang="en-US"/>
          </a:p>
        </p:txBody>
      </p:sp>
      <p:sp>
        <p:nvSpPr>
          <p:cNvPr id="6147" name="Rectangle 3"/>
          <p:cNvSpPr>
            <a:spLocks noGrp="1" noChangeArrowheads="1"/>
          </p:cNvSpPr>
          <p:nvPr>
            <p:ph type="dt" idx="1"/>
          </p:nvPr>
        </p:nvSpPr>
        <p:spPr bwMode="auto">
          <a:xfrm>
            <a:off x="3970338" y="0"/>
            <a:ext cx="3038475" cy="465138"/>
          </a:xfrm>
          <a:prstGeom prst="rect">
            <a:avLst/>
          </a:prstGeom>
          <a:noFill/>
          <a:ln w="9525">
            <a:noFill/>
            <a:miter lim="800000"/>
            <a:headEnd/>
            <a:tailEnd/>
          </a:ln>
        </p:spPr>
        <p:txBody>
          <a:bodyPr vert="horz" wrap="square" lIns="93162" tIns="46581" rIns="93162" bIns="46581" numCol="1" anchor="t" anchorCtr="0" compatLnSpc="1">
            <a:prstTxWarp prst="textNoShape">
              <a:avLst/>
            </a:prstTxWarp>
          </a:bodyPr>
          <a:lstStyle>
            <a:lvl1pPr algn="r" defTabSz="930275">
              <a:defRPr sz="1200"/>
            </a:lvl1pPr>
          </a:lstStyle>
          <a:p>
            <a:pPr>
              <a:defRPr/>
            </a:pPr>
            <a:endParaRPr lang="en-US"/>
          </a:p>
        </p:txBody>
      </p:sp>
      <p:sp>
        <p:nvSpPr>
          <p:cNvPr id="14340" name="Rectangle 4"/>
          <p:cNvSpPr>
            <a:spLocks noGrp="1" noRot="1" noChangeAspect="1" noChangeArrowheads="1" noTextEdit="1"/>
          </p:cNvSpPr>
          <p:nvPr>
            <p:ph type="sldImg" idx="2"/>
          </p:nvPr>
        </p:nvSpPr>
        <p:spPr bwMode="auto">
          <a:xfrm>
            <a:off x="1182688" y="698500"/>
            <a:ext cx="4646612" cy="3484563"/>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701675" y="4416425"/>
            <a:ext cx="5607050" cy="4181475"/>
          </a:xfrm>
          <a:prstGeom prst="rect">
            <a:avLst/>
          </a:prstGeom>
          <a:noFill/>
          <a:ln w="9525">
            <a:noFill/>
            <a:miter lim="800000"/>
            <a:headEnd/>
            <a:tailEnd/>
          </a:ln>
        </p:spPr>
        <p:txBody>
          <a:bodyPr vert="horz" wrap="square" lIns="93162" tIns="46581" rIns="93162" bIns="46581"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150" name="Rectangle 6"/>
          <p:cNvSpPr>
            <a:spLocks noGrp="1" noChangeArrowheads="1"/>
          </p:cNvSpPr>
          <p:nvPr>
            <p:ph type="ftr" sz="quarter" idx="4"/>
          </p:nvPr>
        </p:nvSpPr>
        <p:spPr bwMode="auto">
          <a:xfrm>
            <a:off x="0" y="8829675"/>
            <a:ext cx="3038475" cy="465138"/>
          </a:xfrm>
          <a:prstGeom prst="rect">
            <a:avLst/>
          </a:prstGeom>
          <a:noFill/>
          <a:ln w="9525">
            <a:noFill/>
            <a:miter lim="800000"/>
            <a:headEnd/>
            <a:tailEnd/>
          </a:ln>
        </p:spPr>
        <p:txBody>
          <a:bodyPr vert="horz" wrap="square" lIns="93162" tIns="46581" rIns="93162" bIns="46581" numCol="1" anchor="b" anchorCtr="0" compatLnSpc="1">
            <a:prstTxWarp prst="textNoShape">
              <a:avLst/>
            </a:prstTxWarp>
          </a:bodyPr>
          <a:lstStyle>
            <a:lvl1pPr defTabSz="930275">
              <a:defRPr sz="1200"/>
            </a:lvl1pPr>
          </a:lstStyle>
          <a:p>
            <a:pPr>
              <a:defRPr/>
            </a:pPr>
            <a:endParaRPr lang="en-US"/>
          </a:p>
        </p:txBody>
      </p:sp>
      <p:sp>
        <p:nvSpPr>
          <p:cNvPr id="6151"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p:spPr>
        <p:txBody>
          <a:bodyPr vert="horz" wrap="square" lIns="93162" tIns="46581" rIns="93162" bIns="46581" numCol="1" anchor="b" anchorCtr="0" compatLnSpc="1">
            <a:prstTxWarp prst="textNoShape">
              <a:avLst/>
            </a:prstTxWarp>
          </a:bodyPr>
          <a:lstStyle>
            <a:lvl1pPr algn="r" defTabSz="930275">
              <a:defRPr sz="1200"/>
            </a:lvl1pPr>
          </a:lstStyle>
          <a:p>
            <a:pPr>
              <a:defRPr/>
            </a:pPr>
            <a:fld id="{7C6A94D7-E0DB-42FE-B0BA-8EAD8FBFB5E5}"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pPr defTabSz="931797"/>
            <a:fld id="{6A630ABE-3D1F-4CF1-9BBC-A46F1F3F7CED}" type="slidenum">
              <a:rPr lang="en-AU" smtClean="0"/>
              <a:pPr defTabSz="931797"/>
              <a:t>3</a:t>
            </a:fld>
            <a:endParaRPr lang="en-AU" dirty="0" smtClean="0"/>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9ABB7F3-B134-44D7-96D0-9571CA958C15}" type="slidenum">
              <a:rPr lang="en-AU"/>
              <a:pPr/>
              <a:t>14</a:t>
            </a:fld>
            <a:endParaRPr lang="en-AU"/>
          </a:p>
        </p:txBody>
      </p:sp>
      <p:sp>
        <p:nvSpPr>
          <p:cNvPr id="21506" name="Rectangle 2"/>
          <p:cNvSpPr>
            <a:spLocks noGrp="1" noRot="1" noChangeAspect="1" noChangeArrowheads="1" noTextEdit="1"/>
          </p:cNvSpPr>
          <p:nvPr>
            <p:ph type="sldImg"/>
          </p:nvPr>
        </p:nvSpPr>
        <p:spPr>
          <a:ln/>
        </p:spPr>
      </p:sp>
      <p:sp>
        <p:nvSpPr>
          <p:cNvPr id="21507" name="Rectangle 3"/>
          <p:cNvSpPr>
            <a:spLocks noGrp="1" noChangeArrowheads="1"/>
          </p:cNvSpPr>
          <p:nvPr>
            <p:ph type="body" idx="1"/>
          </p:nvPr>
        </p:nvSpPr>
        <p:spPr>
          <a:xfrm>
            <a:off x="934720" y="4415790"/>
            <a:ext cx="5140960" cy="4183380"/>
          </a:xfrm>
        </p:spPr>
        <p:txBody>
          <a:bodyPr/>
          <a:lstStyle/>
          <a:p>
            <a:r>
              <a:rPr lang="en-US"/>
              <a:t>New WB paper has 5 pillars:  the public PAYG is the 4th; and ancillary support (health, in-home care, long term care) is the 5th. </a:t>
            </a:r>
            <a:endParaRPr lang="en-AU"/>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8BF354A-ADA6-41AD-8DD8-0AE8E6274EE5}" type="slidenum">
              <a:rPr lang="en-AU"/>
              <a:pPr/>
              <a:t>15</a:t>
            </a:fld>
            <a:endParaRPr lang="en-AU"/>
          </a:p>
        </p:txBody>
      </p:sp>
      <p:sp>
        <p:nvSpPr>
          <p:cNvPr id="350210" name="Rectangle 2"/>
          <p:cNvSpPr>
            <a:spLocks noGrp="1" noRot="1" noChangeAspect="1" noChangeArrowheads="1" noTextEdit="1"/>
          </p:cNvSpPr>
          <p:nvPr>
            <p:ph type="sldImg"/>
          </p:nvPr>
        </p:nvSpPr>
        <p:spPr>
          <a:ln/>
        </p:spPr>
      </p:sp>
      <p:sp>
        <p:nvSpPr>
          <p:cNvPr id="350211" name="Rectangle 3"/>
          <p:cNvSpPr>
            <a:spLocks noGrp="1" noChangeArrowheads="1"/>
          </p:cNvSpPr>
          <p:nvPr>
            <p:ph type="body" idx="1"/>
          </p:nvPr>
        </p:nvSpPr>
        <p:spPr/>
        <p:txBody>
          <a:bodyPr/>
          <a:lstStyle/>
          <a:p>
            <a:r>
              <a:rPr lang="en-US"/>
              <a:t>Overview and discussion of Australia’s system here</a:t>
            </a:r>
            <a:endParaRPr lang="en-AU"/>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BB12260-5386-44B6-B1C0-6C9F75285467}" type="slidenum">
              <a:rPr lang="en-AU"/>
              <a:pPr/>
              <a:t>16</a:t>
            </a:fld>
            <a:endParaRPr lang="en-AU"/>
          </a:p>
        </p:txBody>
      </p:sp>
      <p:sp>
        <p:nvSpPr>
          <p:cNvPr id="530434" name="Rectangle 2"/>
          <p:cNvSpPr>
            <a:spLocks noGrp="1" noRot="1" noChangeAspect="1" noChangeArrowheads="1" noTextEdit="1"/>
          </p:cNvSpPr>
          <p:nvPr>
            <p:ph type="sldImg"/>
          </p:nvPr>
        </p:nvSpPr>
        <p:spPr>
          <a:ln/>
        </p:spPr>
      </p:sp>
      <p:sp>
        <p:nvSpPr>
          <p:cNvPr id="530435" name="Rectangle 3"/>
          <p:cNvSpPr>
            <a:spLocks noGrp="1" noChangeArrowheads="1"/>
          </p:cNvSpPr>
          <p:nvPr>
            <p:ph type="body" idx="1"/>
          </p:nvPr>
        </p:nvSpPr>
        <p:spPr/>
        <p:txBody>
          <a:bodyPr/>
          <a:lstStyle/>
          <a:p>
            <a:endParaRPr lang="en-AU"/>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C1EAB88-0B94-4CBF-8A90-A562A66D9561}" type="slidenum">
              <a:rPr lang="en-AU"/>
              <a:pPr/>
              <a:t>17</a:t>
            </a:fld>
            <a:endParaRPr lang="en-AU"/>
          </a:p>
        </p:txBody>
      </p:sp>
      <p:sp>
        <p:nvSpPr>
          <p:cNvPr id="553986" name="Rectangle 2"/>
          <p:cNvSpPr>
            <a:spLocks noGrp="1" noRot="1" noChangeAspect="1" noChangeArrowheads="1" noTextEdit="1"/>
          </p:cNvSpPr>
          <p:nvPr>
            <p:ph type="sldImg"/>
          </p:nvPr>
        </p:nvSpPr>
        <p:spPr>
          <a:ln/>
        </p:spPr>
      </p:sp>
      <p:sp>
        <p:nvSpPr>
          <p:cNvPr id="553987" name="Rectangle 3"/>
          <p:cNvSpPr>
            <a:spLocks noGrp="1" noChangeArrowheads="1"/>
          </p:cNvSpPr>
          <p:nvPr>
            <p:ph type="body" idx="1"/>
          </p:nvPr>
        </p:nvSpPr>
        <p:spPr/>
        <p:txBody>
          <a:bodyPr/>
          <a:lstStyle/>
          <a:p>
            <a:endParaRPr lang="en-AU"/>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BFA3CFB-3D40-4378-B8AF-0BF6A4D2E12E}" type="slidenum">
              <a:rPr lang="en-AU"/>
              <a:pPr/>
              <a:t>18</a:t>
            </a:fld>
            <a:endParaRPr lang="en-AU"/>
          </a:p>
        </p:txBody>
      </p:sp>
      <p:sp>
        <p:nvSpPr>
          <p:cNvPr id="556034" name="Rectangle 2"/>
          <p:cNvSpPr>
            <a:spLocks noGrp="1" noRot="1" noChangeAspect="1" noChangeArrowheads="1" noTextEdit="1"/>
          </p:cNvSpPr>
          <p:nvPr>
            <p:ph type="sldImg"/>
          </p:nvPr>
        </p:nvSpPr>
        <p:spPr>
          <a:ln/>
        </p:spPr>
      </p:sp>
      <p:sp>
        <p:nvSpPr>
          <p:cNvPr id="556035" name="Rectangle 3"/>
          <p:cNvSpPr>
            <a:spLocks noGrp="1" noChangeArrowheads="1"/>
          </p:cNvSpPr>
          <p:nvPr>
            <p:ph type="body" idx="1"/>
          </p:nvPr>
        </p:nvSpPr>
        <p:spPr/>
        <p:txBody>
          <a:bodyPr/>
          <a:lstStyle/>
          <a:p>
            <a:endParaRPr lang="en-AU"/>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pPr defTabSz="931797"/>
            <a:fld id="{1D2233B5-2182-4C8D-98DF-74510AE16616}" type="slidenum">
              <a:rPr lang="en-AU" smtClean="0"/>
              <a:pPr defTabSz="931797"/>
              <a:t>24</a:t>
            </a:fld>
            <a:endParaRPr lang="en-AU" dirty="0" smtClean="0"/>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1A9EDB5-A2C2-4C4B-8F4E-7260404A7659}" type="slidenum">
              <a:rPr lang="en-AU"/>
              <a:pPr/>
              <a:t>26</a:t>
            </a:fld>
            <a:endParaRPr lang="en-AU"/>
          </a:p>
        </p:txBody>
      </p:sp>
      <p:sp>
        <p:nvSpPr>
          <p:cNvPr id="361474" name="Rectangle 2"/>
          <p:cNvSpPr>
            <a:spLocks noGrp="1" noRot="1" noChangeAspect="1" noChangeArrowheads="1" noTextEdit="1"/>
          </p:cNvSpPr>
          <p:nvPr>
            <p:ph type="sldImg"/>
          </p:nvPr>
        </p:nvSpPr>
        <p:spPr>
          <a:ln/>
        </p:spPr>
      </p:sp>
      <p:sp>
        <p:nvSpPr>
          <p:cNvPr id="361475" name="Rectangle 3"/>
          <p:cNvSpPr>
            <a:spLocks noGrp="1" noChangeArrowheads="1"/>
          </p:cNvSpPr>
          <p:nvPr>
            <p:ph type="body" idx="1"/>
          </p:nvPr>
        </p:nvSpPr>
        <p:spPr/>
        <p:txBody>
          <a:bodyPr/>
          <a:lstStyle/>
          <a:p>
            <a:r>
              <a:rPr lang="en-US"/>
              <a:t>Accumulated $36 in assets (2001); no obligation for AFPs to buy government securities; criticised for high administration costs, since fees/commissions are mandated to be a fixed proportion of workers contributions regardless of size; </a:t>
            </a:r>
            <a:r>
              <a:rPr lang="en-AU"/>
              <a:t>and the average real rate of return has been 10.9 percent per year</a:t>
            </a:r>
            <a:r>
              <a:rPr lang="en-US"/>
              <a:t>; return cannot be less than 2 per cent below the median return over the past 12 months. </a:t>
            </a:r>
            <a:endParaRPr lang="en-AU"/>
          </a:p>
          <a:p>
            <a:r>
              <a:rPr lang="en-US"/>
              <a:t>Sources: various, including: </a:t>
            </a:r>
            <a:r>
              <a:rPr lang="en-AU"/>
              <a:t>http://www.cato.org/testimony/ct-jr073101.html#2</a:t>
            </a:r>
            <a:r>
              <a:rPr lang="en-US"/>
              <a:t> </a:t>
            </a:r>
            <a:endParaRPr lang="en-AU"/>
          </a:p>
          <a:p>
            <a:endParaRPr lang="en-AU"/>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0610" name="Rectangle 7"/>
          <p:cNvSpPr txBox="1">
            <a:spLocks noGrp="1" noChangeArrowheads="1"/>
          </p:cNvSpPr>
          <p:nvPr/>
        </p:nvSpPr>
        <p:spPr bwMode="auto">
          <a:xfrm>
            <a:off x="3970338" y="8829675"/>
            <a:ext cx="3038475" cy="465138"/>
          </a:xfrm>
          <a:prstGeom prst="rect">
            <a:avLst/>
          </a:prstGeom>
          <a:noFill/>
          <a:ln w="9525">
            <a:noFill/>
            <a:miter lim="800000"/>
            <a:headEnd/>
            <a:tailEnd/>
          </a:ln>
        </p:spPr>
        <p:txBody>
          <a:bodyPr lIns="93162" tIns="46581" rIns="93162" bIns="46581" anchor="b"/>
          <a:lstStyle/>
          <a:p>
            <a:pPr algn="r" defTabSz="930275"/>
            <a:fld id="{AA563443-E704-4A02-832F-EF252772980E}" type="slidenum">
              <a:rPr lang="en-US" sz="1200"/>
              <a:pPr algn="r" defTabSz="930275"/>
              <a:t>28</a:t>
            </a:fld>
            <a:endParaRPr lang="en-US" sz="1200"/>
          </a:p>
        </p:txBody>
      </p:sp>
      <p:sp>
        <p:nvSpPr>
          <p:cNvPr id="580611" name="Rectangle 2"/>
          <p:cNvSpPr>
            <a:spLocks noGrp="1" noRot="1" noChangeAspect="1" noChangeArrowheads="1" noTextEdit="1"/>
          </p:cNvSpPr>
          <p:nvPr>
            <p:ph type="sldImg"/>
          </p:nvPr>
        </p:nvSpPr>
        <p:spPr>
          <a:xfrm>
            <a:off x="1181100" y="698500"/>
            <a:ext cx="4648200" cy="3486150"/>
          </a:xfrm>
          <a:ln/>
        </p:spPr>
      </p:sp>
      <p:sp>
        <p:nvSpPr>
          <p:cNvPr id="580612" name="Rectangle 3"/>
          <p:cNvSpPr>
            <a:spLocks noGrp="1" noChangeArrowheads="1"/>
          </p:cNvSpPr>
          <p:nvPr>
            <p:ph type="body" idx="1"/>
          </p:nvPr>
        </p:nvSpPr>
        <p:spPr>
          <a:noFill/>
          <a:ln/>
        </p:spPr>
        <p:txBody>
          <a:bodyPr lIns="93172" tIns="46586" rIns="93172" bIns="46586"/>
          <a:lstStyle/>
          <a:p>
            <a:pPr eaLnBrk="1" hangingPunct="1"/>
            <a:endParaRPr lang="en-US" smtClean="0">
              <a:latin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B443DD2-3A40-4BC1-B09D-5A215555242C}" type="slidenum">
              <a:rPr lang="en-AU"/>
              <a:pPr/>
              <a:t>29</a:t>
            </a:fld>
            <a:endParaRPr lang="en-AU"/>
          </a:p>
        </p:txBody>
      </p:sp>
      <p:sp>
        <p:nvSpPr>
          <p:cNvPr id="370690" name="Rectangle 2"/>
          <p:cNvSpPr>
            <a:spLocks noGrp="1" noRot="1" noChangeAspect="1" noChangeArrowheads="1" noTextEdit="1"/>
          </p:cNvSpPr>
          <p:nvPr>
            <p:ph type="sldImg"/>
          </p:nvPr>
        </p:nvSpPr>
        <p:spPr>
          <a:ln/>
        </p:spPr>
      </p:sp>
      <p:sp>
        <p:nvSpPr>
          <p:cNvPr id="370691" name="Rectangle 3"/>
          <p:cNvSpPr>
            <a:spLocks noGrp="1" noChangeArrowheads="1"/>
          </p:cNvSpPr>
          <p:nvPr>
            <p:ph type="body" idx="1"/>
          </p:nvPr>
        </p:nvSpPr>
        <p:spPr/>
        <p:txBody>
          <a:bodyPr/>
          <a:lstStyle/>
          <a:p>
            <a:r>
              <a:rPr lang="en-US"/>
              <a:t>Two-tier: senior government employees in unfunded DB system; $6000 month income maximum for compulsory contributions; contributions, income and capital gains, and withdrawals are exempt from income tax (rare). Total balances have stabilised at about 55% of GDP, a significant decline from 76% in 1986; CPF (at least the largest subcomponent fund) is obliged to invest in government securities (Singaporean); hence, annual real compound returns between 1987 and 1997 were roughly 0%.</a:t>
            </a:r>
          </a:p>
          <a:p>
            <a:r>
              <a:rPr lang="en-US"/>
              <a:t>Source: </a:t>
            </a:r>
            <a:r>
              <a:rPr lang="en-AU"/>
              <a:t>http://wbln0018.worldbank.org/HDNet/hddocs.nsf/0/58a20e0a641943e8852567d6007b63ae/$FILE/9919.pdf</a:t>
            </a:r>
            <a:r>
              <a:rPr lang="en-US"/>
              <a:t>  </a:t>
            </a:r>
            <a:endParaRPr lang="en-AU"/>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9138731-6D71-4AAD-B781-CAB87D769B52}" type="slidenum">
              <a:rPr lang="en-AU"/>
              <a:pPr/>
              <a:t>36</a:t>
            </a:fld>
            <a:endParaRPr lang="en-AU"/>
          </a:p>
        </p:txBody>
      </p:sp>
      <p:sp>
        <p:nvSpPr>
          <p:cNvPr id="579586" name="Rectangle 2"/>
          <p:cNvSpPr>
            <a:spLocks noGrp="1" noRot="1" noChangeAspect="1" noChangeArrowheads="1" noTextEdit="1"/>
          </p:cNvSpPr>
          <p:nvPr>
            <p:ph type="sldImg"/>
          </p:nvPr>
        </p:nvSpPr>
        <p:spPr>
          <a:ln/>
        </p:spPr>
      </p:sp>
      <p:sp>
        <p:nvSpPr>
          <p:cNvPr id="579587" name="Rectangle 3"/>
          <p:cNvSpPr>
            <a:spLocks noGrp="1" noChangeArrowheads="1"/>
          </p:cNvSpPr>
          <p:nvPr>
            <p:ph type="body" idx="1"/>
          </p:nvPr>
        </p:nvSpPr>
        <p:spPr/>
        <p:txBody>
          <a:bodyPr/>
          <a:lstStyle/>
          <a:p>
            <a:endParaRPr lang="en-A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ABF42DE-9669-4ABF-A268-A798CE85B599}" type="slidenum">
              <a:rPr lang="en-AU"/>
              <a:pPr/>
              <a:t>4</a:t>
            </a:fld>
            <a:endParaRPr lang="en-AU"/>
          </a:p>
        </p:txBody>
      </p:sp>
      <p:sp>
        <p:nvSpPr>
          <p:cNvPr id="573442" name="Rectangle 2"/>
          <p:cNvSpPr>
            <a:spLocks noGrp="1" noRot="1" noChangeAspect="1" noChangeArrowheads="1" noTextEdit="1"/>
          </p:cNvSpPr>
          <p:nvPr>
            <p:ph type="sldImg"/>
          </p:nvPr>
        </p:nvSpPr>
        <p:spPr>
          <a:xfrm>
            <a:off x="1182688" y="696913"/>
            <a:ext cx="4648200" cy="3486150"/>
          </a:xfrm>
          <a:ln/>
        </p:spPr>
      </p:sp>
      <p:sp>
        <p:nvSpPr>
          <p:cNvPr id="573443" name="Rectangle 3"/>
          <p:cNvSpPr>
            <a:spLocks noGrp="1" noChangeArrowheads="1"/>
          </p:cNvSpPr>
          <p:nvPr>
            <p:ph type="body" idx="1"/>
          </p:nvPr>
        </p:nvSpPr>
        <p:spPr>
          <a:xfrm>
            <a:off x="701040" y="4415790"/>
            <a:ext cx="5608320" cy="4183380"/>
          </a:xfrm>
          <a:ln/>
        </p:spPr>
        <p:txBody>
          <a:bodyPr/>
          <a:lstStyle/>
          <a:p>
            <a:endParaRPr lang="en-A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E5EDB47-8629-4C20-8CBA-D409475252A3}" type="slidenum">
              <a:rPr lang="en-AU"/>
              <a:pPr/>
              <a:t>5</a:t>
            </a:fld>
            <a:endParaRPr lang="en-AU"/>
          </a:p>
        </p:txBody>
      </p:sp>
      <p:sp>
        <p:nvSpPr>
          <p:cNvPr id="11266" name="Rectangle 2"/>
          <p:cNvSpPr>
            <a:spLocks noGrp="1" noRot="1" noChangeAspect="1" noChangeArrowheads="1" noTextEdit="1"/>
          </p:cNvSpPr>
          <p:nvPr>
            <p:ph type="sldImg"/>
          </p:nvPr>
        </p:nvSpPr>
        <p:spPr>
          <a:ln/>
        </p:spPr>
      </p:sp>
      <p:sp>
        <p:nvSpPr>
          <p:cNvPr id="11267" name="Rectangle 3"/>
          <p:cNvSpPr>
            <a:spLocks noGrp="1" noChangeArrowheads="1"/>
          </p:cNvSpPr>
          <p:nvPr>
            <p:ph type="body" idx="1"/>
          </p:nvPr>
        </p:nvSpPr>
        <p:spPr>
          <a:xfrm>
            <a:off x="934720" y="4415790"/>
            <a:ext cx="5140960" cy="4183380"/>
          </a:xfrm>
        </p:spPr>
        <p:txBody>
          <a:bodyPr/>
          <a:lstStyle/>
          <a:p>
            <a:r>
              <a:rPr lang="en-US"/>
              <a:t>This table gives some visual weight to the three issues mentioned on the previous slide.</a:t>
            </a:r>
          </a:p>
          <a:p>
            <a:r>
              <a:rPr lang="en-US"/>
              <a:t>Source: World Bank, 1994:World Population Projections</a:t>
            </a:r>
            <a:endParaRPr lang="en-AU"/>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8586C84-B56F-4D7E-9ED9-3B19EDC9B9D5}" type="slidenum">
              <a:rPr lang="en-AU"/>
              <a:pPr/>
              <a:t>7</a:t>
            </a:fld>
            <a:endParaRPr lang="en-AU"/>
          </a:p>
        </p:txBody>
      </p:sp>
      <p:sp>
        <p:nvSpPr>
          <p:cNvPr id="632834" name="Rectangle 2"/>
          <p:cNvSpPr>
            <a:spLocks noGrp="1" noRot="1" noChangeAspect="1" noChangeArrowheads="1" noTextEdit="1"/>
          </p:cNvSpPr>
          <p:nvPr>
            <p:ph type="sldImg"/>
          </p:nvPr>
        </p:nvSpPr>
        <p:spPr>
          <a:ln/>
        </p:spPr>
      </p:sp>
      <p:sp>
        <p:nvSpPr>
          <p:cNvPr id="632835" name="Rectangle 3"/>
          <p:cNvSpPr>
            <a:spLocks noGrp="1" noChangeArrowheads="1"/>
          </p:cNvSpPr>
          <p:nvPr>
            <p:ph type="body" idx="1"/>
          </p:nvPr>
        </p:nvSpPr>
        <p:spPr/>
        <p:txBody>
          <a:bodyPr/>
          <a:lstStyle/>
          <a:p>
            <a:endParaRPr lang="en-AU"/>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09D7779-5186-4490-BCD8-10B9458BA865}" type="slidenum">
              <a:rPr lang="en-AU"/>
              <a:pPr/>
              <a:t>9</a:t>
            </a:fld>
            <a:endParaRPr lang="en-AU"/>
          </a:p>
        </p:txBody>
      </p:sp>
      <p:sp>
        <p:nvSpPr>
          <p:cNvPr id="342018" name="Rectangle 2"/>
          <p:cNvSpPr>
            <a:spLocks noGrp="1" noRot="1" noChangeAspect="1" noChangeArrowheads="1" noTextEdit="1"/>
          </p:cNvSpPr>
          <p:nvPr>
            <p:ph type="sldImg"/>
          </p:nvPr>
        </p:nvSpPr>
        <p:spPr>
          <a:ln/>
        </p:spPr>
      </p:sp>
      <p:sp>
        <p:nvSpPr>
          <p:cNvPr id="342019" name="Rectangle 3"/>
          <p:cNvSpPr>
            <a:spLocks noGrp="1" noChangeArrowheads="1"/>
          </p:cNvSpPr>
          <p:nvPr>
            <p:ph type="body" idx="1"/>
          </p:nvPr>
        </p:nvSpPr>
        <p:spPr/>
        <p:txBody>
          <a:bodyPr/>
          <a:lstStyle/>
          <a:p>
            <a:r>
              <a:rPr lang="en-US"/>
              <a:t>Show that many countries are making the transition to fully funded systems; Indian government employees now contribute to DC schemes, and optional for employees of small private sector firms; 439 million is simply the total population of the countries listed here; Other countries in various stages of moving towards mandatory DC schemes include Romania, Venezuela, Costa Rica, Croatia, Macedonia, and Nicaragua.</a:t>
            </a:r>
          </a:p>
          <a:p>
            <a:r>
              <a:rPr lang="en-US"/>
              <a:t>Source: your book, and my searching on the internet</a:t>
            </a:r>
            <a:endParaRPr lang="en-AU"/>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72B480E-0B49-49FE-96BE-802FA7B0C827}" type="slidenum">
              <a:rPr lang="en-AU"/>
              <a:pPr/>
              <a:t>10</a:t>
            </a:fld>
            <a:endParaRPr lang="en-AU"/>
          </a:p>
        </p:txBody>
      </p:sp>
      <p:sp>
        <p:nvSpPr>
          <p:cNvPr id="467970" name="Rectangle 2"/>
          <p:cNvSpPr>
            <a:spLocks noGrp="1" noRot="1" noChangeAspect="1" noChangeArrowheads="1" noTextEdit="1"/>
          </p:cNvSpPr>
          <p:nvPr>
            <p:ph type="sldImg"/>
          </p:nvPr>
        </p:nvSpPr>
        <p:spPr>
          <a:ln/>
        </p:spPr>
      </p:sp>
      <p:sp>
        <p:nvSpPr>
          <p:cNvPr id="467971" name="Rectangle 3"/>
          <p:cNvSpPr>
            <a:spLocks noGrp="1" noChangeArrowheads="1"/>
          </p:cNvSpPr>
          <p:nvPr>
            <p:ph type="body" idx="1"/>
          </p:nvPr>
        </p:nvSpPr>
        <p:spPr/>
        <p:txBody>
          <a:bodyPr/>
          <a:lstStyle/>
          <a:p>
            <a:r>
              <a:rPr lang="en-US"/>
              <a:t>It’s a good idea to have a flick over the tables in this Panis study, so that you know all the qualifications and caveats surrounding these percentages etc. It’s only a short article.</a:t>
            </a:r>
          </a:p>
          <a:p>
            <a:r>
              <a:rPr lang="en-US"/>
              <a:t>Annuities are best. But … </a:t>
            </a:r>
          </a:p>
          <a:p>
            <a:endParaRPr lang="en-US"/>
          </a:p>
          <a:p>
            <a:pPr lvl="1">
              <a:buFont typeface="Wingdings" pitchFamily="2" charset="2"/>
              <a:buNone/>
            </a:pPr>
            <a:r>
              <a:rPr lang="en-US"/>
              <a:t>People avoid annuities, despite their inherent welfare-enhancing properties</a:t>
            </a:r>
          </a:p>
          <a:p>
            <a:pPr lvl="1">
              <a:buFont typeface="Wingdings" pitchFamily="2" charset="2"/>
              <a:buNone/>
            </a:pPr>
            <a:r>
              <a:rPr lang="en-US"/>
              <a:t>Insurance companies reluctant to supply annuities</a:t>
            </a:r>
          </a:p>
          <a:p>
            <a:pPr lvl="1">
              <a:buFont typeface="Wingdings" pitchFamily="2" charset="2"/>
              <a:buNone/>
            </a:pPr>
            <a:r>
              <a:rPr lang="en-US"/>
              <a:t>What do you do with small accumulations?</a:t>
            </a:r>
          </a:p>
          <a:p>
            <a:endParaRPr lang="en-AU"/>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pPr defTabSz="931797"/>
            <a:fld id="{79846DD8-DA2F-417A-8069-8204ACBFAD34}" type="slidenum">
              <a:rPr lang="en-AU" smtClean="0"/>
              <a:pPr defTabSz="931797"/>
              <a:t>11</a:t>
            </a:fld>
            <a:endParaRPr lang="en-AU" dirty="0" smtClean="0"/>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pPr defTabSz="931797"/>
            <a:fld id="{74543CF9-D25F-4AD6-A7BB-A8A817F9CBBC}" type="slidenum">
              <a:rPr lang="en-AU" smtClean="0"/>
              <a:pPr defTabSz="931797"/>
              <a:t>12</a:t>
            </a:fld>
            <a:endParaRPr lang="en-AU" dirty="0" smtClean="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7E96D6B-BA9A-4120-B811-A475AD0DA4F0}" type="slidenum">
              <a:rPr lang="en-AU"/>
              <a:pPr/>
              <a:t>13</a:t>
            </a:fld>
            <a:endParaRPr lang="en-AU"/>
          </a:p>
        </p:txBody>
      </p:sp>
      <p:sp>
        <p:nvSpPr>
          <p:cNvPr id="434178" name="Rectangle 2"/>
          <p:cNvSpPr>
            <a:spLocks noGrp="1" noRot="1" noChangeAspect="1" noChangeArrowheads="1" noTextEdit="1"/>
          </p:cNvSpPr>
          <p:nvPr>
            <p:ph type="sldImg"/>
          </p:nvPr>
        </p:nvSpPr>
        <p:spPr>
          <a:ln/>
        </p:spPr>
      </p:sp>
      <p:sp>
        <p:nvSpPr>
          <p:cNvPr id="434179" name="Rectangle 3"/>
          <p:cNvSpPr>
            <a:spLocks noGrp="1" noChangeArrowheads="1"/>
          </p:cNvSpPr>
          <p:nvPr>
            <p:ph type="body" idx="1"/>
          </p:nvPr>
        </p:nvSpPr>
        <p:spPr/>
        <p:txBody>
          <a:bodyPr/>
          <a:lstStyle/>
          <a:p>
            <a:r>
              <a:rPr lang="en-US"/>
              <a:t>Here need to briefly overview the three tiers to give audience background and context: that is, we are concerned mainly about the second tier today (??), particularly the movement to publicly mandated rather than publicly provided retirement schemes, and the best way to implement this former strategy.</a:t>
            </a:r>
            <a:endParaRPr lang="en-A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219200"/>
            <a:ext cx="4038600" cy="4906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19200"/>
            <a:ext cx="4038600" cy="4906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19200"/>
            <a:ext cx="4038600" cy="4906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19200"/>
            <a:ext cx="4038600" cy="4906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56356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219200"/>
            <a:ext cx="8229600" cy="4906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6804"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pitchFamily="34" charset="0"/>
                <a:cs typeface="+mn-cs"/>
              </a:defRPr>
            </a:lvl1pPr>
          </a:lstStyle>
          <a:p>
            <a:pPr>
              <a:defRPr/>
            </a:pPr>
            <a:endParaRPr lang="en-US"/>
          </a:p>
        </p:txBody>
      </p:sp>
      <p:sp>
        <p:nvSpPr>
          <p:cNvPr id="76805"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pitchFamily="34" charset="0"/>
                <a:cs typeface="+mn-cs"/>
              </a:defRPr>
            </a:lvl1pPr>
          </a:lstStyle>
          <a:p>
            <a:pPr>
              <a:defRPr/>
            </a:pPr>
            <a:endParaRPr lang="en-US"/>
          </a:p>
        </p:txBody>
      </p:sp>
      <p:sp>
        <p:nvSpPr>
          <p:cNvPr id="76806"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800">
                <a:latin typeface="Arial" pitchFamily="34" charset="0"/>
                <a:cs typeface="+mn-cs"/>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83687" r:id="rId1"/>
    <p:sldLayoutId id="2147483686" r:id="rId2"/>
    <p:sldLayoutId id="2147483685" r:id="rId3"/>
    <p:sldLayoutId id="2147483684" r:id="rId4"/>
    <p:sldLayoutId id="2147483683" r:id="rId5"/>
    <p:sldLayoutId id="2147483682" r:id="rId6"/>
    <p:sldLayoutId id="2147483681" r:id="rId7"/>
    <p:sldLayoutId id="2147483680" r:id="rId8"/>
    <p:sldLayoutId id="2147483679" r:id="rId9"/>
    <p:sldLayoutId id="2147483678" r:id="rId10"/>
    <p:sldLayoutId id="2147483677" r:id="rId11"/>
    <p:sldLayoutId id="2147483676" r:id="rId12"/>
  </p:sldLayoutIdLst>
  <p:txStyles>
    <p:titleStyle>
      <a:lvl1pPr algn="l" rtl="0" eaLnBrk="0" fontAlgn="base" hangingPunct="0">
        <a:spcBef>
          <a:spcPct val="0"/>
        </a:spcBef>
        <a:spcAft>
          <a:spcPct val="0"/>
        </a:spcAft>
        <a:defRPr sz="3600">
          <a:solidFill>
            <a:srgbClr val="3333FF"/>
          </a:solidFill>
          <a:latin typeface="+mj-lt"/>
          <a:ea typeface="+mj-ea"/>
          <a:cs typeface="+mj-cs"/>
        </a:defRPr>
      </a:lvl1pPr>
      <a:lvl2pPr algn="l" rtl="0" eaLnBrk="0" fontAlgn="base" hangingPunct="0">
        <a:spcBef>
          <a:spcPct val="0"/>
        </a:spcBef>
        <a:spcAft>
          <a:spcPct val="0"/>
        </a:spcAft>
        <a:defRPr sz="3600">
          <a:solidFill>
            <a:srgbClr val="3333FF"/>
          </a:solidFill>
          <a:latin typeface="Arial" pitchFamily="34" charset="0"/>
        </a:defRPr>
      </a:lvl2pPr>
      <a:lvl3pPr algn="l" rtl="0" eaLnBrk="0" fontAlgn="base" hangingPunct="0">
        <a:spcBef>
          <a:spcPct val="0"/>
        </a:spcBef>
        <a:spcAft>
          <a:spcPct val="0"/>
        </a:spcAft>
        <a:defRPr sz="3600">
          <a:solidFill>
            <a:srgbClr val="3333FF"/>
          </a:solidFill>
          <a:latin typeface="Arial" pitchFamily="34" charset="0"/>
        </a:defRPr>
      </a:lvl3pPr>
      <a:lvl4pPr algn="l" rtl="0" eaLnBrk="0" fontAlgn="base" hangingPunct="0">
        <a:spcBef>
          <a:spcPct val="0"/>
        </a:spcBef>
        <a:spcAft>
          <a:spcPct val="0"/>
        </a:spcAft>
        <a:defRPr sz="3600">
          <a:solidFill>
            <a:srgbClr val="3333FF"/>
          </a:solidFill>
          <a:latin typeface="Arial" pitchFamily="34" charset="0"/>
        </a:defRPr>
      </a:lvl4pPr>
      <a:lvl5pPr algn="l" rtl="0" eaLnBrk="0" fontAlgn="base" hangingPunct="0">
        <a:spcBef>
          <a:spcPct val="0"/>
        </a:spcBef>
        <a:spcAft>
          <a:spcPct val="0"/>
        </a:spcAft>
        <a:defRPr sz="3600">
          <a:solidFill>
            <a:srgbClr val="3333FF"/>
          </a:solidFill>
          <a:latin typeface="Arial" pitchFamily="34" charset="0"/>
        </a:defRPr>
      </a:lvl5pPr>
      <a:lvl6pPr marL="457200" algn="l" rtl="0" fontAlgn="base">
        <a:spcBef>
          <a:spcPct val="0"/>
        </a:spcBef>
        <a:spcAft>
          <a:spcPct val="0"/>
        </a:spcAft>
        <a:defRPr sz="3600">
          <a:solidFill>
            <a:srgbClr val="3333FF"/>
          </a:solidFill>
          <a:latin typeface="Arial" pitchFamily="34" charset="0"/>
        </a:defRPr>
      </a:lvl6pPr>
      <a:lvl7pPr marL="914400" algn="l" rtl="0" fontAlgn="base">
        <a:spcBef>
          <a:spcPct val="0"/>
        </a:spcBef>
        <a:spcAft>
          <a:spcPct val="0"/>
        </a:spcAft>
        <a:defRPr sz="3600">
          <a:solidFill>
            <a:srgbClr val="3333FF"/>
          </a:solidFill>
          <a:latin typeface="Arial" pitchFamily="34" charset="0"/>
        </a:defRPr>
      </a:lvl7pPr>
      <a:lvl8pPr marL="1371600" algn="l" rtl="0" fontAlgn="base">
        <a:spcBef>
          <a:spcPct val="0"/>
        </a:spcBef>
        <a:spcAft>
          <a:spcPct val="0"/>
        </a:spcAft>
        <a:defRPr sz="3600">
          <a:solidFill>
            <a:srgbClr val="3333FF"/>
          </a:solidFill>
          <a:latin typeface="Arial" pitchFamily="34" charset="0"/>
        </a:defRPr>
      </a:lvl8pPr>
      <a:lvl9pPr marL="1828800" algn="l" rtl="0" fontAlgn="base">
        <a:spcBef>
          <a:spcPct val="0"/>
        </a:spcBef>
        <a:spcAft>
          <a:spcPct val="0"/>
        </a:spcAft>
        <a:defRPr sz="3600">
          <a:solidFill>
            <a:srgbClr val="3333FF"/>
          </a:solidFill>
          <a:latin typeface="Arial" pitchFamily="34" charset="0"/>
        </a:defRPr>
      </a:lvl9pPr>
    </p:titleStyle>
    <p:bodyStyle>
      <a:lvl1pPr marL="342900" indent="-342900" algn="l" rtl="0" eaLnBrk="0" fontAlgn="base" hangingPunct="0">
        <a:spcBef>
          <a:spcPct val="20000"/>
        </a:spcBef>
        <a:spcAft>
          <a:spcPct val="0"/>
        </a:spcAft>
        <a:buChar char="•"/>
        <a:defRPr sz="3200">
          <a:solidFill>
            <a:srgbClr val="3333FF"/>
          </a:solidFill>
          <a:latin typeface="+mn-lt"/>
          <a:ea typeface="+mn-ea"/>
          <a:cs typeface="+mn-cs"/>
        </a:defRPr>
      </a:lvl1pPr>
      <a:lvl2pPr marL="742950" indent="-285750" algn="l" rtl="0" eaLnBrk="0" fontAlgn="base" hangingPunct="0">
        <a:spcBef>
          <a:spcPct val="20000"/>
        </a:spcBef>
        <a:spcAft>
          <a:spcPct val="0"/>
        </a:spcAft>
        <a:buChar char="–"/>
        <a:defRPr sz="2800">
          <a:solidFill>
            <a:srgbClr val="3333FF"/>
          </a:solidFill>
          <a:latin typeface="+mn-lt"/>
        </a:defRPr>
      </a:lvl2pPr>
      <a:lvl3pPr marL="1143000" indent="-228600" algn="l" rtl="0" eaLnBrk="0" fontAlgn="base" hangingPunct="0">
        <a:spcBef>
          <a:spcPct val="20000"/>
        </a:spcBef>
        <a:spcAft>
          <a:spcPct val="0"/>
        </a:spcAft>
        <a:buChar char="•"/>
        <a:defRPr sz="2400">
          <a:solidFill>
            <a:srgbClr val="3333FF"/>
          </a:solidFill>
          <a:latin typeface="+mn-lt"/>
        </a:defRPr>
      </a:lvl3pPr>
      <a:lvl4pPr marL="1600200" indent="-228600" algn="l" rtl="0" eaLnBrk="0" fontAlgn="base" hangingPunct="0">
        <a:spcBef>
          <a:spcPct val="20000"/>
        </a:spcBef>
        <a:spcAft>
          <a:spcPct val="0"/>
        </a:spcAft>
        <a:buChar char="–"/>
        <a:defRPr sz="2000">
          <a:solidFill>
            <a:srgbClr val="3333FF"/>
          </a:solidFill>
          <a:latin typeface="+mn-lt"/>
        </a:defRPr>
      </a:lvl4pPr>
      <a:lvl5pPr marL="2057400" indent="-228600" algn="l" rtl="0" eaLnBrk="0" fontAlgn="base" hangingPunct="0">
        <a:spcBef>
          <a:spcPct val="20000"/>
        </a:spcBef>
        <a:spcAft>
          <a:spcPct val="0"/>
        </a:spcAft>
        <a:buChar char="»"/>
        <a:defRPr sz="2000">
          <a:solidFill>
            <a:srgbClr val="3333FF"/>
          </a:solidFill>
          <a:latin typeface="+mn-lt"/>
        </a:defRPr>
      </a:lvl5pPr>
      <a:lvl6pPr marL="2514600" indent="-228600" algn="l" rtl="0" fontAlgn="base">
        <a:spcBef>
          <a:spcPct val="20000"/>
        </a:spcBef>
        <a:spcAft>
          <a:spcPct val="0"/>
        </a:spcAft>
        <a:buChar char="»"/>
        <a:defRPr sz="2000">
          <a:solidFill>
            <a:srgbClr val="3333FF"/>
          </a:solidFill>
          <a:latin typeface="+mn-lt"/>
        </a:defRPr>
      </a:lvl6pPr>
      <a:lvl7pPr marL="2971800" indent="-228600" algn="l" rtl="0" fontAlgn="base">
        <a:spcBef>
          <a:spcPct val="20000"/>
        </a:spcBef>
        <a:spcAft>
          <a:spcPct val="0"/>
        </a:spcAft>
        <a:buChar char="»"/>
        <a:defRPr sz="2000">
          <a:solidFill>
            <a:srgbClr val="3333FF"/>
          </a:solidFill>
          <a:latin typeface="+mn-lt"/>
        </a:defRPr>
      </a:lvl7pPr>
      <a:lvl8pPr marL="3429000" indent="-228600" algn="l" rtl="0" fontAlgn="base">
        <a:spcBef>
          <a:spcPct val="20000"/>
        </a:spcBef>
        <a:spcAft>
          <a:spcPct val="0"/>
        </a:spcAft>
        <a:buChar char="»"/>
        <a:defRPr sz="2000">
          <a:solidFill>
            <a:srgbClr val="3333FF"/>
          </a:solidFill>
          <a:latin typeface="+mn-lt"/>
        </a:defRPr>
      </a:lvl8pPr>
      <a:lvl9pPr marL="3886200" indent="-228600" algn="l" rtl="0" fontAlgn="base">
        <a:spcBef>
          <a:spcPct val="20000"/>
        </a:spcBef>
        <a:spcAft>
          <a:spcPct val="0"/>
        </a:spcAft>
        <a:buChar char="»"/>
        <a:defRPr sz="2000">
          <a:solidFill>
            <a:srgbClr val="3333FF"/>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images.google.com.au/imgres?imgurl=flagline.com/images/novelty-party-time.gif&amp;imgrefurl=http://flagline.com/novelty.html&amp;h=170&amp;w=250&amp;sz=14&amp;tbnid=h-Ue3Dwe6bcJ:&amp;tbnh=72&amp;tbnw=105&amp;prev=/images?q=party&amp;hl=en&amp;lr=&amp;ie=UTF-8&amp;oe=UTF-8"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hyperlink" Target="http://images.google.com.au/imgres?imgurl=www.webcom.com/~alauck/aus/images/au-flag1.gif&amp;imgrefurl=http://www.webcom.com/~alauck/aus/ausindex.html&amp;h=144&amp;w=216&amp;sz=5&amp;tbnid=KnP1Mao8cS8J:&amp;tbnh=67&amp;tbnw=100&amp;prev=/images?q=australian+flag&amp;hl=en&amp;lr=&amp;ie=UTF-8&amp;oe=UTF-8"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hyperlink" Target="http://images.google.com.au/imgres?imgurl=www.globosapiens.net/subapp_countries/app_data/flags/fullsize/singapore-flag.gif&amp;imgrefurl=http://www.globosapiens.net/country/singapore-flag.html&amp;h=299&amp;w=447&amp;sz=4&amp;tbnid=A9f6M6TeEjYJ:&amp;tbnh=82&amp;tbnw=122&amp;prev=/images?q=Singapore+flag&amp;hl=en&amp;lr=&amp;ie=UTF-8&amp;oe=UTF-8"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mailto:j.piggott@unsw.edu.au"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6.xml"/><Relationship Id="rId1" Type="http://schemas.openxmlformats.org/officeDocument/2006/relationships/vmlDrawing" Target="../drawings/vmlDrawing1.vml"/><Relationship Id="rId4" Type="http://schemas.openxmlformats.org/officeDocument/2006/relationships/oleObject" Target="../embeddings/Microsoft_Office_Excel_97-2003_Worksheet1.xls"/></Relationships>
</file>

<file path=ppt/slides/_rels/slide6.xml.rels><?xml version="1.0" encoding="UTF-8" standalone="yes"?>
<Relationships xmlns="http://schemas.openxmlformats.org/package/2006/relationships"><Relationship Id="rId3" Type="http://schemas.openxmlformats.org/officeDocument/2006/relationships/oleObject" Target="../embeddings/Microsoft_Office_Excel_97-2003_Worksheet2.xls"/><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AU" dirty="0" err="1" smtClean="0"/>
              <a:t>Decumulation</a:t>
            </a:r>
            <a:r>
              <a:rPr lang="en-AU" dirty="0" smtClean="0"/>
              <a:t> in a mandatory DC pension environment</a:t>
            </a:r>
            <a:endParaRPr lang="en-AU" dirty="0"/>
          </a:p>
        </p:txBody>
      </p:sp>
      <p:sp>
        <p:nvSpPr>
          <p:cNvPr id="3" name="Subtitle 2"/>
          <p:cNvSpPr>
            <a:spLocks noGrp="1"/>
          </p:cNvSpPr>
          <p:nvPr>
            <p:ph type="subTitle" idx="1"/>
          </p:nvPr>
        </p:nvSpPr>
        <p:spPr/>
        <p:txBody>
          <a:bodyPr/>
          <a:lstStyle/>
          <a:p>
            <a:r>
              <a:rPr lang="en-AU" dirty="0" smtClean="0"/>
              <a:t>John Piggott</a:t>
            </a:r>
          </a:p>
          <a:p>
            <a:r>
              <a:rPr lang="en-AU" dirty="0" smtClean="0"/>
              <a:t>University of New South Wales</a:t>
            </a:r>
            <a:endParaRPr lang="en-AU"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66946" name="Rectangle 2"/>
          <p:cNvSpPr>
            <a:spLocks noChangeArrowheads="1"/>
          </p:cNvSpPr>
          <p:nvPr/>
        </p:nvSpPr>
        <p:spPr bwMode="auto">
          <a:xfrm>
            <a:off x="533400" y="1981200"/>
            <a:ext cx="7620000" cy="3581400"/>
          </a:xfrm>
          <a:prstGeom prst="rect">
            <a:avLst/>
          </a:prstGeom>
          <a:noFill/>
          <a:ln w="9525">
            <a:noFill/>
            <a:miter lim="800000"/>
            <a:headEnd/>
            <a:tailEnd/>
          </a:ln>
        </p:spPr>
        <p:txBody>
          <a:bodyPr/>
          <a:lstStyle/>
          <a:p>
            <a:pPr marL="1143000" lvl="2" indent="-228600" eaLnBrk="0" hangingPunct="0">
              <a:lnSpc>
                <a:spcPct val="90000"/>
              </a:lnSpc>
              <a:spcBef>
                <a:spcPct val="20000"/>
              </a:spcBef>
              <a:buFontTx/>
              <a:buChar char="•"/>
            </a:pPr>
            <a:endParaRPr lang="en-US"/>
          </a:p>
          <a:p>
            <a:pPr marL="1143000" lvl="2" indent="-228600" eaLnBrk="0" hangingPunct="0">
              <a:lnSpc>
                <a:spcPct val="90000"/>
              </a:lnSpc>
              <a:spcBef>
                <a:spcPct val="20000"/>
              </a:spcBef>
              <a:buFontTx/>
              <a:buChar char="•"/>
            </a:pPr>
            <a:endParaRPr lang="en-US"/>
          </a:p>
        </p:txBody>
      </p:sp>
      <p:sp>
        <p:nvSpPr>
          <p:cNvPr id="466947" name="Text Box 3"/>
          <p:cNvSpPr txBox="1">
            <a:spLocks noChangeArrowheads="1"/>
          </p:cNvSpPr>
          <p:nvPr/>
        </p:nvSpPr>
        <p:spPr bwMode="auto">
          <a:xfrm>
            <a:off x="1981200" y="2362200"/>
            <a:ext cx="6553200" cy="457200"/>
          </a:xfrm>
          <a:prstGeom prst="rect">
            <a:avLst/>
          </a:prstGeom>
          <a:noFill/>
          <a:ln w="0">
            <a:noFill/>
            <a:miter lim="800000"/>
            <a:headEnd/>
            <a:tailEnd/>
          </a:ln>
          <a:effectLst/>
        </p:spPr>
        <p:txBody>
          <a:bodyPr>
            <a:spAutoFit/>
          </a:bodyPr>
          <a:lstStyle/>
          <a:p>
            <a:pPr algn="ctr" eaLnBrk="0" hangingPunct="0">
              <a:spcBef>
                <a:spcPct val="50000"/>
              </a:spcBef>
            </a:pPr>
            <a:endParaRPr kumimoji="0" lang="en-AU" b="1" i="1">
              <a:solidFill>
                <a:srgbClr val="3E3D00"/>
              </a:solidFill>
            </a:endParaRPr>
          </a:p>
        </p:txBody>
      </p:sp>
      <p:sp>
        <p:nvSpPr>
          <p:cNvPr id="466948" name="Text Box 4"/>
          <p:cNvSpPr txBox="1">
            <a:spLocks noChangeArrowheads="1"/>
          </p:cNvSpPr>
          <p:nvPr/>
        </p:nvSpPr>
        <p:spPr bwMode="auto">
          <a:xfrm>
            <a:off x="2895600" y="1981200"/>
            <a:ext cx="6248400" cy="822325"/>
          </a:xfrm>
          <a:prstGeom prst="rect">
            <a:avLst/>
          </a:prstGeom>
          <a:noFill/>
          <a:ln w="0">
            <a:noFill/>
            <a:miter lim="800000"/>
            <a:headEnd/>
            <a:tailEnd/>
          </a:ln>
          <a:effectLst/>
        </p:spPr>
        <p:txBody>
          <a:bodyPr>
            <a:spAutoFit/>
          </a:bodyPr>
          <a:lstStyle/>
          <a:p>
            <a:pPr eaLnBrk="0" hangingPunct="0">
              <a:spcBef>
                <a:spcPct val="50000"/>
              </a:spcBef>
            </a:pPr>
            <a:r>
              <a:rPr kumimoji="0" lang="en-US"/>
              <a:t>U.S. Health and Retirement Study 1992-2000, with over 12 000 respondents </a:t>
            </a:r>
            <a:endParaRPr kumimoji="0" lang="en-AU"/>
          </a:p>
        </p:txBody>
      </p:sp>
      <p:pic>
        <p:nvPicPr>
          <p:cNvPr id="466949" name="Picture 5" descr="novelty-party-time">
            <a:hlinkClick r:id="rId3"/>
          </p:cNvPr>
          <p:cNvPicPr>
            <a:picLocks noChangeAspect="1" noChangeArrowheads="1"/>
          </p:cNvPicPr>
          <p:nvPr/>
        </p:nvPicPr>
        <p:blipFill>
          <a:blip r:embed="rId4"/>
          <a:srcRect/>
          <a:stretch>
            <a:fillRect/>
          </a:stretch>
        </p:blipFill>
        <p:spPr bwMode="auto">
          <a:xfrm>
            <a:off x="609600" y="1676400"/>
            <a:ext cx="2133600" cy="1462088"/>
          </a:xfrm>
          <a:prstGeom prst="rect">
            <a:avLst/>
          </a:prstGeom>
          <a:noFill/>
        </p:spPr>
      </p:pic>
      <p:sp>
        <p:nvSpPr>
          <p:cNvPr id="466950" name="Text Box 6"/>
          <p:cNvSpPr txBox="1">
            <a:spLocks noChangeArrowheads="1"/>
          </p:cNvSpPr>
          <p:nvPr/>
        </p:nvSpPr>
        <p:spPr bwMode="auto">
          <a:xfrm>
            <a:off x="533400" y="3352800"/>
            <a:ext cx="8077200" cy="2677656"/>
          </a:xfrm>
          <a:prstGeom prst="rect">
            <a:avLst/>
          </a:prstGeom>
          <a:noFill/>
          <a:ln w="0">
            <a:noFill/>
            <a:miter lim="800000"/>
            <a:headEnd/>
            <a:tailEnd/>
          </a:ln>
          <a:effectLst/>
        </p:spPr>
        <p:txBody>
          <a:bodyPr>
            <a:spAutoFit/>
          </a:bodyPr>
          <a:lstStyle/>
          <a:p>
            <a:pPr eaLnBrk="0" hangingPunct="0">
              <a:spcBef>
                <a:spcPct val="50000"/>
              </a:spcBef>
            </a:pPr>
            <a:r>
              <a:rPr kumimoji="0" lang="en-US" sz="2400" dirty="0">
                <a:ln>
                  <a:solidFill>
                    <a:srgbClr val="FF0000"/>
                  </a:solidFill>
                </a:ln>
                <a:solidFill>
                  <a:srgbClr val="FF0000"/>
                </a:solidFill>
              </a:rPr>
              <a:t>69%</a:t>
            </a:r>
            <a:r>
              <a:rPr kumimoji="0" lang="en-US" sz="2400" dirty="0"/>
              <a:t> </a:t>
            </a:r>
            <a:r>
              <a:rPr kumimoji="0" lang="en-US" sz="2400" dirty="0">
                <a:solidFill>
                  <a:srgbClr val="3333FF"/>
                </a:solidFill>
              </a:rPr>
              <a:t>of those who rely on </a:t>
            </a:r>
            <a:r>
              <a:rPr kumimoji="0" lang="en-US" sz="2400" dirty="0">
                <a:ln>
                  <a:solidFill>
                    <a:srgbClr val="FF0000"/>
                  </a:solidFill>
                </a:ln>
                <a:solidFill>
                  <a:srgbClr val="FF0000"/>
                </a:solidFill>
              </a:rPr>
              <a:t>DB pensions</a:t>
            </a:r>
            <a:r>
              <a:rPr kumimoji="0" lang="en-US" sz="2400" dirty="0">
                <a:ln>
                  <a:solidFill>
                    <a:srgbClr val="FF0000"/>
                  </a:solidFill>
                </a:ln>
              </a:rPr>
              <a:t> </a:t>
            </a:r>
            <a:r>
              <a:rPr kumimoji="0" lang="en-US" sz="2400" dirty="0">
                <a:solidFill>
                  <a:srgbClr val="3333FF"/>
                </a:solidFill>
              </a:rPr>
              <a:t>are</a:t>
            </a:r>
            <a:r>
              <a:rPr kumimoji="0" lang="en-US" sz="2400" dirty="0"/>
              <a:t> </a:t>
            </a:r>
            <a:r>
              <a:rPr kumimoji="0" lang="en-US" sz="2400" dirty="0">
                <a:ln>
                  <a:solidFill>
                    <a:srgbClr val="FF0000"/>
                  </a:solidFill>
                </a:ln>
                <a:solidFill>
                  <a:srgbClr val="FF0000"/>
                </a:solidFill>
              </a:rPr>
              <a:t>happy</a:t>
            </a:r>
            <a:r>
              <a:rPr kumimoji="0" lang="en-US" sz="2400" dirty="0"/>
              <a:t> </a:t>
            </a:r>
            <a:r>
              <a:rPr kumimoji="0" lang="en-US" sz="2400" dirty="0">
                <a:solidFill>
                  <a:srgbClr val="3333FF"/>
                </a:solidFill>
              </a:rPr>
              <a:t>with their retirement; only 54% without annuity income</a:t>
            </a:r>
          </a:p>
          <a:p>
            <a:pPr eaLnBrk="0" hangingPunct="0">
              <a:spcBef>
                <a:spcPct val="50000"/>
              </a:spcBef>
            </a:pPr>
            <a:r>
              <a:rPr kumimoji="0" lang="en-US" sz="2400" dirty="0">
                <a:solidFill>
                  <a:srgbClr val="3333FF"/>
                </a:solidFill>
              </a:rPr>
              <a:t>After 10 years of retirement, </a:t>
            </a:r>
            <a:r>
              <a:rPr kumimoji="0" lang="en-US" sz="2400" dirty="0">
                <a:solidFill>
                  <a:srgbClr val="FF0000"/>
                </a:solidFill>
              </a:rPr>
              <a:t>those with annuity incomes are </a:t>
            </a:r>
            <a:r>
              <a:rPr lang="en-US" sz="2400" dirty="0">
                <a:ln>
                  <a:solidFill>
                    <a:srgbClr val="FF0000"/>
                  </a:solidFill>
                </a:ln>
                <a:solidFill>
                  <a:srgbClr val="FF0000"/>
                </a:solidFill>
              </a:rPr>
              <a:t>45%</a:t>
            </a:r>
            <a:r>
              <a:rPr kumimoji="0" lang="en-US" sz="2400" dirty="0">
                <a:solidFill>
                  <a:srgbClr val="FF0000"/>
                </a:solidFill>
              </a:rPr>
              <a:t> more likely to be ‘very satisfied’ </a:t>
            </a:r>
          </a:p>
          <a:p>
            <a:pPr eaLnBrk="0" hangingPunct="0">
              <a:spcBef>
                <a:spcPct val="50000"/>
              </a:spcBef>
            </a:pPr>
            <a:r>
              <a:rPr kumimoji="0" lang="en-US" sz="2400" dirty="0">
                <a:solidFill>
                  <a:srgbClr val="3333FF"/>
                </a:solidFill>
              </a:rPr>
              <a:t>Retirees with annuity income streams are </a:t>
            </a:r>
            <a:r>
              <a:rPr lang="en-US" sz="2400" dirty="0">
                <a:ln>
                  <a:solidFill>
                    <a:srgbClr val="FF0000"/>
                  </a:solidFill>
                </a:ln>
                <a:solidFill>
                  <a:srgbClr val="FF0000"/>
                </a:solidFill>
              </a:rPr>
              <a:t>30%</a:t>
            </a:r>
            <a:r>
              <a:rPr kumimoji="0" lang="en-US" sz="2400" dirty="0">
                <a:solidFill>
                  <a:srgbClr val="FF0000"/>
                </a:solidFill>
              </a:rPr>
              <a:t> more likely to have no depression symptoms</a:t>
            </a:r>
            <a:endParaRPr kumimoji="0" lang="en-AU" sz="2400" dirty="0">
              <a:solidFill>
                <a:srgbClr val="FF0000"/>
              </a:solidFill>
            </a:endParaRPr>
          </a:p>
        </p:txBody>
      </p:sp>
      <p:sp>
        <p:nvSpPr>
          <p:cNvPr id="466951" name="Rectangle 7"/>
          <p:cNvSpPr>
            <a:spLocks noChangeArrowheads="1"/>
          </p:cNvSpPr>
          <p:nvPr/>
        </p:nvSpPr>
        <p:spPr bwMode="auto">
          <a:xfrm>
            <a:off x="381000" y="228600"/>
            <a:ext cx="8534400" cy="1143000"/>
          </a:xfrm>
          <a:prstGeom prst="rect">
            <a:avLst/>
          </a:prstGeom>
          <a:noFill/>
          <a:ln w="9525">
            <a:noFill/>
            <a:miter lim="800000"/>
            <a:headEnd/>
            <a:tailEnd/>
          </a:ln>
        </p:spPr>
        <p:txBody>
          <a:bodyPr anchor="ctr"/>
          <a:lstStyle/>
          <a:p>
            <a:pPr eaLnBrk="0" hangingPunct="0"/>
            <a:r>
              <a:rPr lang="en-US" sz="3600" dirty="0">
                <a:solidFill>
                  <a:srgbClr val="3333FF"/>
                </a:solidFill>
                <a:latin typeface="+mj-lt"/>
                <a:ea typeface="+mj-ea"/>
                <a:cs typeface="+mj-cs"/>
              </a:rPr>
              <a:t>Benefit Design</a:t>
            </a:r>
            <a:endParaRPr lang="en-AU" sz="3600" dirty="0">
              <a:solidFill>
                <a:srgbClr val="3333FF"/>
              </a:solidFill>
              <a:latin typeface="+mj-lt"/>
              <a:ea typeface="+mj-ea"/>
              <a:cs typeface="+mj-cs"/>
            </a:endParaRPr>
          </a:p>
        </p:txBody>
      </p:sp>
      <p:sp>
        <p:nvSpPr>
          <p:cNvPr id="466952" name="Text Box 8"/>
          <p:cNvSpPr txBox="1">
            <a:spLocks noChangeArrowheads="1"/>
          </p:cNvSpPr>
          <p:nvPr/>
        </p:nvSpPr>
        <p:spPr bwMode="auto">
          <a:xfrm>
            <a:off x="6629400" y="6172200"/>
            <a:ext cx="2209800" cy="457200"/>
          </a:xfrm>
          <a:prstGeom prst="rect">
            <a:avLst/>
          </a:prstGeom>
          <a:noFill/>
          <a:ln w="0">
            <a:noFill/>
            <a:miter lim="800000"/>
            <a:headEnd/>
            <a:tailEnd/>
          </a:ln>
          <a:effectLst/>
        </p:spPr>
        <p:txBody>
          <a:bodyPr>
            <a:spAutoFit/>
          </a:bodyPr>
          <a:lstStyle/>
          <a:p>
            <a:pPr eaLnBrk="0" hangingPunct="0">
              <a:spcBef>
                <a:spcPct val="50000"/>
              </a:spcBef>
            </a:pPr>
            <a:r>
              <a:rPr kumimoji="0" lang="en-US" sz="1600"/>
              <a:t>Source: Panis (2003)</a:t>
            </a:r>
            <a:r>
              <a:rPr kumimoji="0" lang="en-US">
                <a:solidFill>
                  <a:srgbClr val="3E3D00"/>
                </a:solidFill>
              </a:rPr>
              <a:t> </a:t>
            </a:r>
            <a:endParaRPr kumimoji="0" lang="en-AU">
              <a:solidFill>
                <a:srgbClr val="3E3D00"/>
              </a:solidFill>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algn="l" eaLnBrk="1" hangingPunct="1"/>
            <a:r>
              <a:rPr lang="en-AU" altLang="zh-CN" kern="1200" dirty="0" smtClean="0"/>
              <a:t>Dealing with it: </a:t>
            </a:r>
            <a:br>
              <a:rPr lang="en-AU" altLang="zh-CN" kern="1200" dirty="0" smtClean="0"/>
            </a:br>
            <a:r>
              <a:rPr lang="en-AU" altLang="zh-CN" kern="1200" dirty="0" smtClean="0"/>
              <a:t>traditional response</a:t>
            </a:r>
          </a:p>
        </p:txBody>
      </p:sp>
      <p:sp>
        <p:nvSpPr>
          <p:cNvPr id="15363" name="Rectangle 3"/>
          <p:cNvSpPr>
            <a:spLocks noGrp="1" noChangeArrowheads="1"/>
          </p:cNvSpPr>
          <p:nvPr>
            <p:ph type="body" idx="1"/>
          </p:nvPr>
        </p:nvSpPr>
        <p:spPr/>
        <p:txBody>
          <a:bodyPr/>
          <a:lstStyle/>
          <a:p>
            <a:pPr eaLnBrk="1" hangingPunct="1"/>
            <a:r>
              <a:rPr kumimoji="1" lang="en-US" sz="2600" b="1" dirty="0" smtClean="0"/>
              <a:t>Personal resources</a:t>
            </a:r>
            <a:r>
              <a:rPr kumimoji="1" lang="en-US" sz="2600" dirty="0" smtClean="0"/>
              <a:t>: fail to save, early retirement, no insurance, wealth locked in the family home.</a:t>
            </a:r>
            <a:r>
              <a:rPr kumimoji="1" lang="en-US" sz="2600" b="1" dirty="0" smtClean="0"/>
              <a:t> </a:t>
            </a:r>
          </a:p>
          <a:p>
            <a:pPr eaLnBrk="1" hangingPunct="1"/>
            <a:r>
              <a:rPr kumimoji="1" lang="en-US" sz="2600" b="1" dirty="0" smtClean="0"/>
              <a:t>Family resources: </a:t>
            </a:r>
            <a:r>
              <a:rPr kumimoji="1" lang="en-US" sz="2600" dirty="0" smtClean="0"/>
              <a:t>the child as your pension</a:t>
            </a:r>
          </a:p>
          <a:p>
            <a:pPr lvl="1" eaLnBrk="1" hangingPunct="1"/>
            <a:r>
              <a:rPr kumimoji="1" lang="en-US" sz="2200" dirty="0" smtClean="0">
                <a:solidFill>
                  <a:srgbClr val="FF0000"/>
                </a:solidFill>
              </a:rPr>
              <a:t>BUT</a:t>
            </a:r>
            <a:r>
              <a:rPr kumimoji="1" lang="en-US" sz="2200" dirty="0" smtClean="0"/>
              <a:t> – less children. </a:t>
            </a:r>
          </a:p>
          <a:p>
            <a:pPr eaLnBrk="1" hangingPunct="1"/>
            <a:r>
              <a:rPr kumimoji="1" lang="en-US" sz="2600" b="1" dirty="0" smtClean="0"/>
              <a:t>Working longer: </a:t>
            </a:r>
            <a:r>
              <a:rPr kumimoji="1" lang="en-US" sz="2600" dirty="0" smtClean="0"/>
              <a:t>a “natural” solution for longevity adjustment </a:t>
            </a:r>
          </a:p>
          <a:p>
            <a:pPr lvl="1" eaLnBrk="1" hangingPunct="1"/>
            <a:r>
              <a:rPr kumimoji="1" lang="en-US" sz="2200" dirty="0" smtClean="0">
                <a:solidFill>
                  <a:srgbClr val="FF0000"/>
                </a:solidFill>
              </a:rPr>
              <a:t>BUT</a:t>
            </a:r>
            <a:r>
              <a:rPr kumimoji="1" lang="en-US" sz="2200" dirty="0" smtClean="0"/>
              <a:t> – doesn’t cope with fertility decline</a:t>
            </a:r>
            <a:endParaRPr kumimoji="1" lang="en-US" sz="2200" b="1" dirty="0" smtClean="0"/>
          </a:p>
          <a:p>
            <a:pPr eaLnBrk="1" hangingPunct="1"/>
            <a:r>
              <a:rPr kumimoji="1" lang="en-US" sz="2600" b="1" dirty="0" smtClean="0"/>
              <a:t>Social security</a:t>
            </a:r>
            <a:r>
              <a:rPr kumimoji="1" lang="en-US" sz="2600" dirty="0" smtClean="0"/>
              <a:t>: usually defined benefit schemes. Many are under-funded, implying fiscal stress.</a:t>
            </a:r>
          </a:p>
          <a:p>
            <a:pPr eaLnBrk="1" hangingPunct="1"/>
            <a:r>
              <a:rPr kumimoji="1" lang="en-US" sz="2600" b="1" dirty="0" smtClean="0"/>
              <a:t>Occupational pension plans</a:t>
            </a:r>
            <a:r>
              <a:rPr kumimoji="1" lang="en-US" sz="2600" dirty="0" smtClean="0"/>
              <a:t>: Many DB plans are insolvent or under stress</a:t>
            </a:r>
            <a:endParaRPr kumimoji="1" lang="en-US" sz="2600" b="1" dirty="0" smtClean="0"/>
          </a:p>
          <a:p>
            <a:pPr eaLnBrk="1" hangingPunct="1"/>
            <a:endParaRPr kumimoji="1" lang="en-AU" sz="2600" b="1"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685800" y="0"/>
            <a:ext cx="7772400" cy="1143000"/>
          </a:xfrm>
        </p:spPr>
        <p:txBody>
          <a:bodyPr/>
          <a:lstStyle/>
          <a:p>
            <a:pPr algn="l"/>
            <a:r>
              <a:rPr lang="en-AU" altLang="zh-CN" kern="1200" dirty="0" smtClean="0"/>
              <a:t>Dealing with it: Product response</a:t>
            </a:r>
          </a:p>
        </p:txBody>
      </p:sp>
      <p:sp>
        <p:nvSpPr>
          <p:cNvPr id="17411" name="Rectangle 4"/>
          <p:cNvSpPr>
            <a:spLocks noChangeArrowheads="1"/>
          </p:cNvSpPr>
          <p:nvPr/>
        </p:nvSpPr>
        <p:spPr bwMode="auto">
          <a:xfrm>
            <a:off x="304800" y="1600200"/>
            <a:ext cx="8228013" cy="4572000"/>
          </a:xfrm>
          <a:prstGeom prst="rect">
            <a:avLst/>
          </a:prstGeom>
          <a:noFill/>
          <a:ln w="9525">
            <a:noFill/>
            <a:miter lim="800000"/>
            <a:headEnd/>
            <a:tailEnd/>
          </a:ln>
        </p:spPr>
        <p:txBody>
          <a:bodyPr/>
          <a:lstStyle/>
          <a:p>
            <a:pPr marL="342900" indent="-342900">
              <a:spcBef>
                <a:spcPct val="20000"/>
              </a:spcBef>
              <a:buClr>
                <a:schemeClr val="accent1"/>
              </a:buClr>
              <a:buSzPct val="65000"/>
            </a:pPr>
            <a:r>
              <a:rPr lang="en-US" sz="3000" dirty="0" smtClean="0">
                <a:solidFill>
                  <a:srgbClr val="3333FF"/>
                </a:solidFill>
              </a:rPr>
              <a:t>Save (or be forced to save) for your own retirement. Then take a lump sum or buy:</a:t>
            </a:r>
          </a:p>
          <a:p>
            <a:pPr marL="342900" indent="-342900">
              <a:spcBef>
                <a:spcPct val="20000"/>
              </a:spcBef>
              <a:buClr>
                <a:schemeClr val="accent1"/>
              </a:buClr>
              <a:buSzPct val="65000"/>
            </a:pPr>
            <a:endParaRPr lang="en-US" sz="3000" dirty="0" smtClean="0">
              <a:solidFill>
                <a:srgbClr val="3333FF"/>
              </a:solidFill>
            </a:endParaRPr>
          </a:p>
          <a:p>
            <a:pPr marL="342900" indent="-342900">
              <a:spcBef>
                <a:spcPct val="20000"/>
              </a:spcBef>
              <a:buClr>
                <a:srgbClr val="3333FF"/>
              </a:buClr>
              <a:buSzPct val="65000"/>
              <a:buFont typeface="Arial" pitchFamily="34" charset="0"/>
              <a:buChar char="•"/>
            </a:pPr>
            <a:r>
              <a:rPr lang="en-US" sz="3000" dirty="0" smtClean="0">
                <a:solidFill>
                  <a:srgbClr val="3333FF"/>
                </a:solidFill>
              </a:rPr>
              <a:t>Life </a:t>
            </a:r>
            <a:r>
              <a:rPr lang="en-US" sz="3000" dirty="0">
                <a:solidFill>
                  <a:srgbClr val="3333FF"/>
                </a:solidFill>
              </a:rPr>
              <a:t>annuities</a:t>
            </a:r>
          </a:p>
          <a:p>
            <a:pPr marL="342900" indent="-342900">
              <a:spcBef>
                <a:spcPct val="20000"/>
              </a:spcBef>
              <a:buClr>
                <a:srgbClr val="3333FF"/>
              </a:buClr>
              <a:buSzPct val="65000"/>
              <a:buFont typeface="Arial" pitchFamily="34" charset="0"/>
              <a:buChar char="•"/>
            </a:pPr>
            <a:r>
              <a:rPr lang="en-US" sz="3000" dirty="0">
                <a:solidFill>
                  <a:srgbClr val="3333FF"/>
                </a:solidFill>
              </a:rPr>
              <a:t>Phased </a:t>
            </a:r>
            <a:r>
              <a:rPr lang="en-US" sz="3000" dirty="0" smtClean="0">
                <a:solidFill>
                  <a:srgbClr val="3333FF"/>
                </a:solidFill>
              </a:rPr>
              <a:t>withdrawals</a:t>
            </a:r>
          </a:p>
          <a:p>
            <a:pPr marL="342900" indent="-342900">
              <a:spcBef>
                <a:spcPct val="20000"/>
              </a:spcBef>
              <a:buClr>
                <a:srgbClr val="3333FF"/>
              </a:buClr>
              <a:buSzPct val="65000"/>
              <a:buFont typeface="Arial" pitchFamily="34" charset="0"/>
              <a:buChar char="•"/>
            </a:pPr>
            <a:r>
              <a:rPr lang="en-US" sz="2800" dirty="0" smtClean="0">
                <a:solidFill>
                  <a:srgbClr val="3333FF"/>
                </a:solidFill>
              </a:rPr>
              <a:t>Guaranteed minimum income annuities</a:t>
            </a:r>
          </a:p>
          <a:p>
            <a:pPr marL="342900" indent="-342900">
              <a:spcBef>
                <a:spcPct val="20000"/>
              </a:spcBef>
              <a:buClr>
                <a:srgbClr val="3333FF"/>
              </a:buClr>
              <a:buSzPct val="65000"/>
              <a:buFont typeface="Arial" pitchFamily="34" charset="0"/>
              <a:buChar char="•"/>
            </a:pPr>
            <a:r>
              <a:rPr lang="en-US" sz="3000" dirty="0" smtClean="0">
                <a:solidFill>
                  <a:srgbClr val="3333FF"/>
                </a:solidFill>
              </a:rPr>
              <a:t>Other </a:t>
            </a:r>
            <a:r>
              <a:rPr lang="en-US" sz="3000" dirty="0">
                <a:solidFill>
                  <a:srgbClr val="3333FF"/>
                </a:solidFill>
              </a:rPr>
              <a:t>products:</a:t>
            </a:r>
          </a:p>
          <a:p>
            <a:pPr marL="669925" lvl="1" indent="-325438">
              <a:spcBef>
                <a:spcPct val="20000"/>
              </a:spcBef>
              <a:buClr>
                <a:srgbClr val="3333FF"/>
              </a:buClr>
              <a:buSzPct val="60000"/>
              <a:buFont typeface="Arial" pitchFamily="34" charset="0"/>
              <a:buChar char="•"/>
            </a:pPr>
            <a:r>
              <a:rPr lang="en-US" sz="2600" dirty="0">
                <a:solidFill>
                  <a:srgbClr val="3333FF"/>
                </a:solidFill>
              </a:rPr>
              <a:t>Reverse mortgages</a:t>
            </a:r>
          </a:p>
          <a:p>
            <a:pPr marL="669925" lvl="1" indent="-325438">
              <a:spcBef>
                <a:spcPct val="20000"/>
              </a:spcBef>
              <a:buClr>
                <a:srgbClr val="3333FF"/>
              </a:buClr>
              <a:buSzPct val="60000"/>
              <a:buFont typeface="Arial" pitchFamily="34" charset="0"/>
              <a:buChar char="•"/>
            </a:pPr>
            <a:r>
              <a:rPr lang="en-US" sz="2600" dirty="0">
                <a:solidFill>
                  <a:srgbClr val="3333FF"/>
                </a:solidFill>
              </a:rPr>
              <a:t>LTC </a:t>
            </a:r>
            <a:r>
              <a:rPr lang="en-US" sz="2600" dirty="0" smtClean="0">
                <a:solidFill>
                  <a:srgbClr val="3333FF"/>
                </a:solidFill>
              </a:rPr>
              <a:t>insurance</a:t>
            </a:r>
          </a:p>
          <a:p>
            <a:pPr marL="669925" lvl="1" indent="-325438">
              <a:spcBef>
                <a:spcPct val="20000"/>
              </a:spcBef>
              <a:buClr>
                <a:schemeClr val="accent2"/>
              </a:buClr>
              <a:buSzPct val="60000"/>
              <a:buFont typeface="Wingdings" pitchFamily="2" charset="2"/>
              <a:buChar char="q"/>
            </a:pPr>
            <a:endParaRPr lang="en-US" sz="2600" dirty="0"/>
          </a:p>
          <a:p>
            <a:pPr marL="342900" indent="-342900">
              <a:spcBef>
                <a:spcPct val="20000"/>
              </a:spcBef>
              <a:buClr>
                <a:schemeClr val="accent1"/>
              </a:buClr>
              <a:buSzPct val="65000"/>
              <a:buFont typeface="Wingdings" pitchFamily="2" charset="2"/>
              <a:buNone/>
            </a:pPr>
            <a:endParaRPr lang="en-US" sz="3000" dirty="0"/>
          </a:p>
          <a:p>
            <a:pPr marL="342900" indent="-342900">
              <a:spcBef>
                <a:spcPct val="20000"/>
              </a:spcBef>
              <a:buClr>
                <a:schemeClr val="accent1"/>
              </a:buClr>
              <a:buSzPct val="65000"/>
              <a:buFont typeface="Wingdings" pitchFamily="2" charset="2"/>
              <a:buChar char="n"/>
            </a:pPr>
            <a:endParaRPr lang="en-US" sz="30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3154" name="Rectangle 2"/>
          <p:cNvSpPr>
            <a:spLocks noGrp="1" noChangeArrowheads="1"/>
          </p:cNvSpPr>
          <p:nvPr>
            <p:ph type="title"/>
          </p:nvPr>
        </p:nvSpPr>
        <p:spPr>
          <a:xfrm>
            <a:off x="758825" y="333375"/>
            <a:ext cx="5141913" cy="1079500"/>
          </a:xfrm>
        </p:spPr>
        <p:txBody>
          <a:bodyPr/>
          <a:lstStyle/>
          <a:p>
            <a:pPr algn="l"/>
            <a:r>
              <a:rPr lang="en-US" dirty="0"/>
              <a:t>Components of </a:t>
            </a:r>
            <a:br>
              <a:rPr lang="en-US" dirty="0"/>
            </a:br>
            <a:r>
              <a:rPr lang="en-US" dirty="0"/>
              <a:t>Retirement Provision</a:t>
            </a:r>
            <a:endParaRPr lang="en-AU" dirty="0"/>
          </a:p>
        </p:txBody>
      </p:sp>
      <p:sp>
        <p:nvSpPr>
          <p:cNvPr id="433155" name="Rectangle 3"/>
          <p:cNvSpPr>
            <a:spLocks noChangeArrowheads="1"/>
          </p:cNvSpPr>
          <p:nvPr/>
        </p:nvSpPr>
        <p:spPr bwMode="auto">
          <a:xfrm>
            <a:off x="1052513" y="1700213"/>
            <a:ext cx="1004887" cy="822325"/>
          </a:xfrm>
          <a:prstGeom prst="rect">
            <a:avLst/>
          </a:prstGeom>
          <a:noFill/>
          <a:ln w="12700">
            <a:solidFill>
              <a:schemeClr val="hlink"/>
            </a:solidFill>
            <a:miter lim="800000"/>
            <a:headEnd/>
            <a:tailEnd/>
          </a:ln>
          <a:effectLst/>
          <a:scene3d>
            <a:camera prst="legacyObliqueTopLeft"/>
            <a:lightRig rig="legacyFlat3" dir="t"/>
          </a:scene3d>
          <a:sp3d extrusionH="430200" prstMaterial="legacyMatte">
            <a:bevelT w="13500" h="13500" prst="angle"/>
            <a:bevelB w="13500" h="13500" prst="angle"/>
            <a:extrusionClr>
              <a:schemeClr val="hlink"/>
            </a:extrusionClr>
          </a:sp3d>
        </p:spPr>
        <p:txBody>
          <a:bodyPr lIns="12700" tIns="12700" rIns="12700" bIns="12700">
            <a:flatTx/>
          </a:bodyPr>
          <a:lstStyle/>
          <a:p>
            <a:pPr eaLnBrk="0" hangingPunct="0"/>
            <a:endParaRPr kumimoji="0" lang="en-US" sz="800" b="1">
              <a:solidFill>
                <a:schemeClr val="accent2"/>
              </a:solidFill>
              <a:latin typeface="Tahoma" pitchFamily="34" charset="0"/>
            </a:endParaRPr>
          </a:p>
          <a:p>
            <a:pPr algn="ctr" eaLnBrk="0" hangingPunct="0"/>
            <a:r>
              <a:rPr kumimoji="0" lang="en-US" sz="1400" b="1">
                <a:solidFill>
                  <a:schemeClr val="accent2"/>
                </a:solidFill>
                <a:latin typeface="Tahoma" pitchFamily="34" charset="0"/>
              </a:rPr>
              <a:t>SAFETY</a:t>
            </a:r>
          </a:p>
          <a:p>
            <a:pPr algn="ctr" eaLnBrk="0" hangingPunct="0"/>
            <a:r>
              <a:rPr kumimoji="0" lang="en-US" sz="1400" b="1">
                <a:solidFill>
                  <a:schemeClr val="accent2"/>
                </a:solidFill>
                <a:latin typeface="Tahoma" pitchFamily="34" charset="0"/>
              </a:rPr>
              <a:t>NET</a:t>
            </a:r>
            <a:endParaRPr kumimoji="0" lang="en-US" sz="1800" b="1">
              <a:solidFill>
                <a:schemeClr val="accent2"/>
              </a:solidFill>
              <a:latin typeface="Tahoma" pitchFamily="34" charset="0"/>
            </a:endParaRPr>
          </a:p>
        </p:txBody>
      </p:sp>
      <p:sp>
        <p:nvSpPr>
          <p:cNvPr id="433156" name="Rectangle 4"/>
          <p:cNvSpPr>
            <a:spLocks noChangeArrowheads="1"/>
          </p:cNvSpPr>
          <p:nvPr/>
        </p:nvSpPr>
        <p:spPr bwMode="auto">
          <a:xfrm>
            <a:off x="838200" y="3213100"/>
            <a:ext cx="1525588" cy="1233488"/>
          </a:xfrm>
          <a:prstGeom prst="rect">
            <a:avLst/>
          </a:prstGeom>
          <a:noFill/>
          <a:ln w="12700">
            <a:solidFill>
              <a:schemeClr val="hlink"/>
            </a:solidFill>
            <a:miter lim="800000"/>
            <a:headEnd/>
            <a:tailEnd/>
          </a:ln>
          <a:effectLst/>
          <a:scene3d>
            <a:camera prst="legacyObliqueTopLeft"/>
            <a:lightRig rig="legacyFlat3" dir="t"/>
          </a:scene3d>
          <a:sp3d extrusionH="430200" prstMaterial="legacyMatte">
            <a:bevelT w="13500" h="13500" prst="angle"/>
            <a:bevelB w="13500" h="13500" prst="angle"/>
            <a:extrusionClr>
              <a:schemeClr val="hlink"/>
            </a:extrusionClr>
          </a:sp3d>
        </p:spPr>
        <p:txBody>
          <a:bodyPr lIns="12700" tIns="12700" rIns="12700" bIns="12700">
            <a:flatTx/>
          </a:bodyPr>
          <a:lstStyle/>
          <a:p>
            <a:pPr algn="ctr" eaLnBrk="0" hangingPunct="0"/>
            <a:endParaRPr kumimoji="0" lang="en-US" sz="1400" b="1">
              <a:solidFill>
                <a:schemeClr val="accent2"/>
              </a:solidFill>
              <a:latin typeface="Trebuchet MS" pitchFamily="34" charset="0"/>
            </a:endParaRPr>
          </a:p>
          <a:p>
            <a:pPr algn="ctr" eaLnBrk="0" hangingPunct="0"/>
            <a:r>
              <a:rPr kumimoji="0" lang="en-US" sz="1400" b="1">
                <a:solidFill>
                  <a:schemeClr val="accent2"/>
                </a:solidFill>
                <a:latin typeface="Trebuchet MS" pitchFamily="34" charset="0"/>
              </a:rPr>
              <a:t>COMPULSORY</a:t>
            </a:r>
          </a:p>
          <a:p>
            <a:pPr algn="ctr" eaLnBrk="0" hangingPunct="0"/>
            <a:r>
              <a:rPr kumimoji="0" lang="en-US" sz="1400" b="1">
                <a:solidFill>
                  <a:schemeClr val="accent2"/>
                </a:solidFill>
                <a:latin typeface="Trebuchet MS" pitchFamily="34" charset="0"/>
              </a:rPr>
              <a:t>EMPLOYMENT</a:t>
            </a:r>
          </a:p>
          <a:p>
            <a:pPr algn="ctr" eaLnBrk="0" hangingPunct="0"/>
            <a:r>
              <a:rPr kumimoji="0" lang="en-US" sz="1400" b="1">
                <a:solidFill>
                  <a:schemeClr val="accent2"/>
                </a:solidFill>
                <a:latin typeface="Trebuchet MS" pitchFamily="34" charset="0"/>
              </a:rPr>
              <a:t>RELATED</a:t>
            </a:r>
          </a:p>
        </p:txBody>
      </p:sp>
      <p:sp>
        <p:nvSpPr>
          <p:cNvPr id="433157" name="Rectangle 5"/>
          <p:cNvSpPr>
            <a:spLocks noChangeArrowheads="1"/>
          </p:cNvSpPr>
          <p:nvPr/>
        </p:nvSpPr>
        <p:spPr bwMode="auto">
          <a:xfrm>
            <a:off x="762000" y="5165725"/>
            <a:ext cx="1774825" cy="1006475"/>
          </a:xfrm>
          <a:prstGeom prst="rect">
            <a:avLst/>
          </a:prstGeom>
          <a:noFill/>
          <a:ln w="12700">
            <a:solidFill>
              <a:schemeClr val="hlink"/>
            </a:solidFill>
            <a:miter lim="800000"/>
            <a:headEnd/>
            <a:tailEnd/>
          </a:ln>
          <a:effectLst/>
          <a:scene3d>
            <a:camera prst="legacyObliqueTopLeft"/>
            <a:lightRig rig="legacyFlat3" dir="t"/>
          </a:scene3d>
          <a:sp3d extrusionH="430200" prstMaterial="legacyMatte">
            <a:bevelT w="13500" h="13500" prst="angle"/>
            <a:bevelB w="13500" h="13500" prst="angle"/>
            <a:extrusionClr>
              <a:schemeClr val="hlink"/>
            </a:extrusionClr>
          </a:sp3d>
        </p:spPr>
        <p:txBody>
          <a:bodyPr lIns="12700" tIns="12700" rIns="12700" bIns="12700">
            <a:flatTx/>
          </a:bodyPr>
          <a:lstStyle/>
          <a:p>
            <a:pPr algn="ctr" eaLnBrk="0" hangingPunct="0"/>
            <a:endParaRPr kumimoji="0" lang="en-US" sz="1400" b="1">
              <a:solidFill>
                <a:schemeClr val="accent2"/>
              </a:solidFill>
              <a:latin typeface="Trebuchet MS" pitchFamily="34" charset="0"/>
            </a:endParaRPr>
          </a:p>
          <a:p>
            <a:pPr algn="ctr" eaLnBrk="0" hangingPunct="0"/>
            <a:r>
              <a:rPr kumimoji="0" lang="en-US" sz="1400" b="1">
                <a:solidFill>
                  <a:schemeClr val="accent2"/>
                </a:solidFill>
                <a:latin typeface="Trebuchet MS" pitchFamily="34" charset="0"/>
              </a:rPr>
              <a:t>VOLUNTARY</a:t>
            </a:r>
          </a:p>
          <a:p>
            <a:pPr algn="ctr" eaLnBrk="0" hangingPunct="0"/>
            <a:r>
              <a:rPr kumimoji="0" lang="en-US" sz="1400" b="1">
                <a:solidFill>
                  <a:schemeClr val="accent2"/>
                </a:solidFill>
                <a:latin typeface="Trebuchet MS" pitchFamily="34" charset="0"/>
              </a:rPr>
              <a:t>SAVING</a:t>
            </a:r>
          </a:p>
        </p:txBody>
      </p:sp>
      <p:sp>
        <p:nvSpPr>
          <p:cNvPr id="433160" name="Text Box 8"/>
          <p:cNvSpPr txBox="1">
            <a:spLocks noChangeArrowheads="1"/>
          </p:cNvSpPr>
          <p:nvPr/>
        </p:nvSpPr>
        <p:spPr bwMode="auto">
          <a:xfrm>
            <a:off x="4953000" y="1676400"/>
            <a:ext cx="1981200" cy="457200"/>
          </a:xfrm>
          <a:prstGeom prst="rect">
            <a:avLst/>
          </a:prstGeom>
          <a:noFill/>
          <a:ln w="0">
            <a:noFill/>
            <a:miter lim="800000"/>
            <a:headEnd/>
            <a:tailEnd/>
          </a:ln>
          <a:effectLst/>
        </p:spPr>
        <p:txBody>
          <a:bodyPr>
            <a:spAutoFit/>
          </a:bodyPr>
          <a:lstStyle/>
          <a:p>
            <a:pPr algn="ctr" eaLnBrk="0" hangingPunct="0">
              <a:spcBef>
                <a:spcPct val="50000"/>
              </a:spcBef>
            </a:pPr>
            <a:endParaRPr kumimoji="0" lang="en-AU" b="1">
              <a:solidFill>
                <a:srgbClr val="3E3D00"/>
              </a:solidFill>
            </a:endParaRPr>
          </a:p>
        </p:txBody>
      </p:sp>
      <p:sp>
        <p:nvSpPr>
          <p:cNvPr id="433161" name="Text Box 9"/>
          <p:cNvSpPr txBox="1">
            <a:spLocks noChangeArrowheads="1"/>
          </p:cNvSpPr>
          <p:nvPr/>
        </p:nvSpPr>
        <p:spPr bwMode="auto">
          <a:xfrm>
            <a:off x="4356100" y="2155825"/>
            <a:ext cx="1223963" cy="336550"/>
          </a:xfrm>
          <a:prstGeom prst="rect">
            <a:avLst/>
          </a:prstGeom>
          <a:noFill/>
          <a:ln w="0">
            <a:solidFill>
              <a:srgbClr val="FF0000"/>
            </a:solidFill>
            <a:miter lim="800000"/>
            <a:headEnd/>
            <a:tailEnd/>
          </a:ln>
          <a:effectLst/>
        </p:spPr>
        <p:txBody>
          <a:bodyPr>
            <a:spAutoFit/>
          </a:bodyPr>
          <a:lstStyle/>
          <a:p>
            <a:pPr algn="ctr" eaLnBrk="0" hangingPunct="0">
              <a:spcBef>
                <a:spcPct val="50000"/>
              </a:spcBef>
            </a:pPr>
            <a:r>
              <a:rPr kumimoji="0" lang="en-US" sz="1600" b="1" dirty="0">
                <a:solidFill>
                  <a:srgbClr val="FF0000"/>
                </a:solidFill>
              </a:rPr>
              <a:t>Targeted</a:t>
            </a:r>
            <a:endParaRPr kumimoji="0" lang="en-AU" sz="1600" b="1" dirty="0">
              <a:solidFill>
                <a:srgbClr val="FF0000"/>
              </a:solidFill>
            </a:endParaRPr>
          </a:p>
        </p:txBody>
      </p:sp>
      <p:sp>
        <p:nvSpPr>
          <p:cNvPr id="433162" name="Text Box 10"/>
          <p:cNvSpPr txBox="1">
            <a:spLocks noChangeArrowheads="1"/>
          </p:cNvSpPr>
          <p:nvPr/>
        </p:nvSpPr>
        <p:spPr bwMode="auto">
          <a:xfrm>
            <a:off x="4356100" y="1484313"/>
            <a:ext cx="1223963" cy="336550"/>
          </a:xfrm>
          <a:prstGeom prst="rect">
            <a:avLst/>
          </a:prstGeom>
          <a:noFill/>
          <a:ln w="0">
            <a:noFill/>
            <a:miter lim="800000"/>
            <a:headEnd/>
            <a:tailEnd/>
          </a:ln>
          <a:effectLst/>
        </p:spPr>
        <p:txBody>
          <a:bodyPr>
            <a:spAutoFit/>
          </a:bodyPr>
          <a:lstStyle/>
          <a:p>
            <a:pPr algn="ctr" eaLnBrk="0" hangingPunct="0">
              <a:spcBef>
                <a:spcPct val="50000"/>
              </a:spcBef>
            </a:pPr>
            <a:r>
              <a:rPr kumimoji="0" lang="en-US" sz="1600" b="1">
                <a:solidFill>
                  <a:schemeClr val="accent2"/>
                </a:solidFill>
              </a:rPr>
              <a:t>Universal</a:t>
            </a:r>
            <a:endParaRPr kumimoji="0" lang="en-AU" sz="1600" b="1">
              <a:solidFill>
                <a:schemeClr val="accent2"/>
              </a:solidFill>
            </a:endParaRPr>
          </a:p>
        </p:txBody>
      </p:sp>
      <p:sp>
        <p:nvSpPr>
          <p:cNvPr id="433164" name="Text Box 12"/>
          <p:cNvSpPr txBox="1">
            <a:spLocks noChangeArrowheads="1"/>
          </p:cNvSpPr>
          <p:nvPr/>
        </p:nvSpPr>
        <p:spPr bwMode="auto">
          <a:xfrm>
            <a:off x="4284663" y="2781300"/>
            <a:ext cx="1150937" cy="581025"/>
          </a:xfrm>
          <a:prstGeom prst="rect">
            <a:avLst/>
          </a:prstGeom>
          <a:noFill/>
          <a:ln w="0">
            <a:noFill/>
            <a:miter lim="800000"/>
            <a:headEnd/>
            <a:tailEnd/>
          </a:ln>
          <a:effectLst/>
        </p:spPr>
        <p:txBody>
          <a:bodyPr>
            <a:spAutoFit/>
          </a:bodyPr>
          <a:lstStyle/>
          <a:p>
            <a:pPr algn="ctr" eaLnBrk="0" hangingPunct="0">
              <a:spcBef>
                <a:spcPct val="50000"/>
              </a:spcBef>
            </a:pPr>
            <a:r>
              <a:rPr kumimoji="0" lang="en-US" sz="1600" b="1">
                <a:solidFill>
                  <a:schemeClr val="accent2"/>
                </a:solidFill>
              </a:rPr>
              <a:t>Publicly provided</a:t>
            </a:r>
            <a:endParaRPr kumimoji="0" lang="en-AU" sz="1600" b="1">
              <a:solidFill>
                <a:schemeClr val="accent2"/>
              </a:solidFill>
            </a:endParaRPr>
          </a:p>
        </p:txBody>
      </p:sp>
      <p:sp>
        <p:nvSpPr>
          <p:cNvPr id="433165" name="Text Box 13"/>
          <p:cNvSpPr txBox="1">
            <a:spLocks noChangeArrowheads="1"/>
          </p:cNvSpPr>
          <p:nvPr/>
        </p:nvSpPr>
        <p:spPr bwMode="auto">
          <a:xfrm>
            <a:off x="4356100" y="4005263"/>
            <a:ext cx="1112838" cy="581025"/>
          </a:xfrm>
          <a:prstGeom prst="rect">
            <a:avLst/>
          </a:prstGeom>
          <a:noFill/>
          <a:ln w="0">
            <a:noFill/>
            <a:miter lim="800000"/>
            <a:headEnd/>
            <a:tailEnd/>
          </a:ln>
          <a:effectLst/>
        </p:spPr>
        <p:txBody>
          <a:bodyPr>
            <a:spAutoFit/>
          </a:bodyPr>
          <a:lstStyle/>
          <a:p>
            <a:pPr algn="ctr" eaLnBrk="0" hangingPunct="0">
              <a:spcBef>
                <a:spcPct val="50000"/>
              </a:spcBef>
            </a:pPr>
            <a:r>
              <a:rPr kumimoji="0" lang="en-US" sz="1600" b="1">
                <a:solidFill>
                  <a:schemeClr val="accent2"/>
                </a:solidFill>
              </a:rPr>
              <a:t>Privately provided</a:t>
            </a:r>
            <a:endParaRPr kumimoji="0" lang="en-AU" sz="1600" b="1">
              <a:solidFill>
                <a:schemeClr val="accent2"/>
              </a:solidFill>
            </a:endParaRPr>
          </a:p>
        </p:txBody>
      </p:sp>
      <p:sp>
        <p:nvSpPr>
          <p:cNvPr id="433169" name="Text Box 17"/>
          <p:cNvSpPr txBox="1">
            <a:spLocks noChangeArrowheads="1"/>
          </p:cNvSpPr>
          <p:nvPr/>
        </p:nvSpPr>
        <p:spPr bwMode="auto">
          <a:xfrm>
            <a:off x="4140200" y="4868863"/>
            <a:ext cx="1584325" cy="581025"/>
          </a:xfrm>
          <a:prstGeom prst="rect">
            <a:avLst/>
          </a:prstGeom>
          <a:noFill/>
          <a:ln w="0">
            <a:noFill/>
            <a:miter lim="800000"/>
            <a:headEnd/>
            <a:tailEnd/>
          </a:ln>
          <a:effectLst/>
        </p:spPr>
        <p:txBody>
          <a:bodyPr>
            <a:spAutoFit/>
          </a:bodyPr>
          <a:lstStyle/>
          <a:p>
            <a:pPr algn="ctr" eaLnBrk="0" hangingPunct="0">
              <a:spcBef>
                <a:spcPct val="50000"/>
              </a:spcBef>
            </a:pPr>
            <a:r>
              <a:rPr kumimoji="0" lang="en-US" sz="1600" b="1">
                <a:solidFill>
                  <a:schemeClr val="accent2"/>
                </a:solidFill>
              </a:rPr>
              <a:t>Employment</a:t>
            </a:r>
            <a:br>
              <a:rPr kumimoji="0" lang="en-US" sz="1600" b="1">
                <a:solidFill>
                  <a:schemeClr val="accent2"/>
                </a:solidFill>
              </a:rPr>
            </a:br>
            <a:r>
              <a:rPr kumimoji="0" lang="en-US" sz="1600" b="1">
                <a:solidFill>
                  <a:schemeClr val="accent2"/>
                </a:solidFill>
              </a:rPr>
              <a:t> related</a:t>
            </a:r>
            <a:endParaRPr kumimoji="0" lang="en-AU" sz="1600" b="1">
              <a:solidFill>
                <a:schemeClr val="accent2"/>
              </a:solidFill>
            </a:endParaRPr>
          </a:p>
        </p:txBody>
      </p:sp>
      <p:sp>
        <p:nvSpPr>
          <p:cNvPr id="433170" name="Text Box 18"/>
          <p:cNvSpPr txBox="1">
            <a:spLocks noChangeArrowheads="1"/>
          </p:cNvSpPr>
          <p:nvPr/>
        </p:nvSpPr>
        <p:spPr bwMode="auto">
          <a:xfrm>
            <a:off x="4191000" y="5734050"/>
            <a:ext cx="990600" cy="336550"/>
          </a:xfrm>
          <a:prstGeom prst="rect">
            <a:avLst/>
          </a:prstGeom>
          <a:noFill/>
          <a:ln w="0">
            <a:noFill/>
            <a:miter lim="800000"/>
            <a:headEnd/>
            <a:tailEnd/>
          </a:ln>
          <a:effectLst/>
        </p:spPr>
        <p:txBody>
          <a:bodyPr>
            <a:spAutoFit/>
          </a:bodyPr>
          <a:lstStyle/>
          <a:p>
            <a:pPr algn="ctr" eaLnBrk="0" hangingPunct="0">
              <a:spcBef>
                <a:spcPct val="50000"/>
              </a:spcBef>
            </a:pPr>
            <a:r>
              <a:rPr kumimoji="0" lang="en-US" sz="1600" b="1">
                <a:solidFill>
                  <a:schemeClr val="accent2"/>
                </a:solidFill>
              </a:rPr>
              <a:t>Other</a:t>
            </a:r>
            <a:endParaRPr kumimoji="0" lang="en-AU" sz="1600" b="1">
              <a:solidFill>
                <a:schemeClr val="accent2"/>
              </a:solidFill>
            </a:endParaRPr>
          </a:p>
        </p:txBody>
      </p:sp>
      <p:sp>
        <p:nvSpPr>
          <p:cNvPr id="433173" name="Text Box 21"/>
          <p:cNvSpPr txBox="1">
            <a:spLocks noChangeArrowheads="1"/>
          </p:cNvSpPr>
          <p:nvPr/>
        </p:nvSpPr>
        <p:spPr bwMode="auto">
          <a:xfrm>
            <a:off x="6659563" y="2362200"/>
            <a:ext cx="1493837" cy="336550"/>
          </a:xfrm>
          <a:prstGeom prst="rect">
            <a:avLst/>
          </a:prstGeom>
          <a:noFill/>
          <a:ln w="0">
            <a:noFill/>
            <a:miter lim="800000"/>
            <a:headEnd/>
            <a:tailEnd/>
          </a:ln>
          <a:effectLst/>
        </p:spPr>
        <p:txBody>
          <a:bodyPr>
            <a:spAutoFit/>
          </a:bodyPr>
          <a:lstStyle/>
          <a:p>
            <a:pPr algn="ctr" eaLnBrk="0" hangingPunct="0">
              <a:spcBef>
                <a:spcPct val="50000"/>
              </a:spcBef>
            </a:pPr>
            <a:r>
              <a:rPr kumimoji="0" lang="en-US" sz="1600" b="1">
                <a:solidFill>
                  <a:schemeClr val="accent2"/>
                </a:solidFill>
              </a:rPr>
              <a:t>PAYG</a:t>
            </a:r>
            <a:endParaRPr kumimoji="0" lang="en-AU" sz="1600" b="1">
              <a:solidFill>
                <a:schemeClr val="accent2"/>
              </a:solidFill>
            </a:endParaRPr>
          </a:p>
        </p:txBody>
      </p:sp>
      <p:sp>
        <p:nvSpPr>
          <p:cNvPr id="433174" name="Text Box 22"/>
          <p:cNvSpPr txBox="1">
            <a:spLocks noChangeArrowheads="1"/>
          </p:cNvSpPr>
          <p:nvPr/>
        </p:nvSpPr>
        <p:spPr bwMode="auto">
          <a:xfrm>
            <a:off x="6553200" y="3124200"/>
            <a:ext cx="1752600" cy="336550"/>
          </a:xfrm>
          <a:prstGeom prst="rect">
            <a:avLst/>
          </a:prstGeom>
          <a:noFill/>
          <a:ln w="0">
            <a:noFill/>
            <a:miter lim="800000"/>
            <a:headEnd/>
            <a:tailEnd/>
          </a:ln>
          <a:effectLst/>
        </p:spPr>
        <p:txBody>
          <a:bodyPr>
            <a:spAutoFit/>
          </a:bodyPr>
          <a:lstStyle/>
          <a:p>
            <a:pPr algn="ctr" eaLnBrk="0" hangingPunct="0">
              <a:spcBef>
                <a:spcPct val="50000"/>
              </a:spcBef>
            </a:pPr>
            <a:r>
              <a:rPr kumimoji="0" lang="en-US" sz="1600" b="1">
                <a:solidFill>
                  <a:schemeClr val="accent2"/>
                </a:solidFill>
              </a:rPr>
              <a:t>Funded</a:t>
            </a:r>
            <a:endParaRPr kumimoji="0" lang="en-AU" sz="1600" b="1">
              <a:solidFill>
                <a:schemeClr val="accent2"/>
              </a:solidFill>
            </a:endParaRPr>
          </a:p>
        </p:txBody>
      </p:sp>
      <p:sp>
        <p:nvSpPr>
          <p:cNvPr id="433177" name="Text Box 25"/>
          <p:cNvSpPr txBox="1">
            <a:spLocks noChangeArrowheads="1"/>
          </p:cNvSpPr>
          <p:nvPr/>
        </p:nvSpPr>
        <p:spPr bwMode="auto">
          <a:xfrm>
            <a:off x="6629400" y="3733800"/>
            <a:ext cx="1752600" cy="581025"/>
          </a:xfrm>
          <a:prstGeom prst="rect">
            <a:avLst/>
          </a:prstGeom>
          <a:noFill/>
          <a:ln w="0">
            <a:solidFill>
              <a:srgbClr val="FF0000"/>
            </a:solidFill>
            <a:miter lim="800000"/>
            <a:headEnd/>
            <a:tailEnd/>
          </a:ln>
          <a:effectLst/>
        </p:spPr>
        <p:txBody>
          <a:bodyPr>
            <a:spAutoFit/>
          </a:bodyPr>
          <a:lstStyle/>
          <a:p>
            <a:pPr algn="ctr" eaLnBrk="0" hangingPunct="0">
              <a:spcBef>
                <a:spcPct val="50000"/>
              </a:spcBef>
            </a:pPr>
            <a:r>
              <a:rPr kumimoji="0" lang="en-US" sz="1600" b="1" dirty="0">
                <a:solidFill>
                  <a:srgbClr val="FF0000"/>
                </a:solidFill>
              </a:rPr>
              <a:t>Privately managed</a:t>
            </a:r>
            <a:endParaRPr kumimoji="0" lang="en-AU" sz="1600" b="1" dirty="0">
              <a:solidFill>
                <a:srgbClr val="FF0000"/>
              </a:solidFill>
            </a:endParaRPr>
          </a:p>
        </p:txBody>
      </p:sp>
      <p:sp>
        <p:nvSpPr>
          <p:cNvPr id="433178" name="Text Box 26"/>
          <p:cNvSpPr txBox="1">
            <a:spLocks noChangeArrowheads="1"/>
          </p:cNvSpPr>
          <p:nvPr/>
        </p:nvSpPr>
        <p:spPr bwMode="auto">
          <a:xfrm>
            <a:off x="6588125" y="4508500"/>
            <a:ext cx="1752600" cy="581025"/>
          </a:xfrm>
          <a:prstGeom prst="rect">
            <a:avLst/>
          </a:prstGeom>
          <a:noFill/>
          <a:ln w="0">
            <a:noFill/>
            <a:miter lim="800000"/>
            <a:headEnd/>
            <a:tailEnd/>
          </a:ln>
          <a:effectLst/>
        </p:spPr>
        <p:txBody>
          <a:bodyPr>
            <a:spAutoFit/>
          </a:bodyPr>
          <a:lstStyle/>
          <a:p>
            <a:pPr algn="ctr" eaLnBrk="0" hangingPunct="0">
              <a:spcBef>
                <a:spcPct val="50000"/>
              </a:spcBef>
            </a:pPr>
            <a:r>
              <a:rPr kumimoji="0" lang="en-US" sz="1600" b="1" dirty="0">
                <a:solidFill>
                  <a:schemeClr val="accent2"/>
                </a:solidFill>
              </a:rPr>
              <a:t>Publicly managed</a:t>
            </a:r>
            <a:endParaRPr kumimoji="0" lang="en-AU" sz="1600" b="1" dirty="0">
              <a:solidFill>
                <a:schemeClr val="accent2"/>
              </a:solidFill>
            </a:endParaRPr>
          </a:p>
        </p:txBody>
      </p:sp>
      <p:sp>
        <p:nvSpPr>
          <p:cNvPr id="433181" name="Text Box 29"/>
          <p:cNvSpPr txBox="1">
            <a:spLocks noChangeArrowheads="1"/>
          </p:cNvSpPr>
          <p:nvPr/>
        </p:nvSpPr>
        <p:spPr bwMode="auto">
          <a:xfrm>
            <a:off x="6553200" y="5373688"/>
            <a:ext cx="1676400" cy="336550"/>
          </a:xfrm>
          <a:prstGeom prst="rect">
            <a:avLst/>
          </a:prstGeom>
          <a:noFill/>
          <a:ln w="0">
            <a:noFill/>
            <a:miter lim="800000"/>
            <a:headEnd/>
            <a:tailEnd/>
          </a:ln>
          <a:effectLst/>
        </p:spPr>
        <p:txBody>
          <a:bodyPr>
            <a:spAutoFit/>
          </a:bodyPr>
          <a:lstStyle/>
          <a:p>
            <a:pPr algn="ctr" eaLnBrk="0" hangingPunct="0">
              <a:spcBef>
                <a:spcPct val="50000"/>
              </a:spcBef>
            </a:pPr>
            <a:r>
              <a:rPr kumimoji="0" lang="en-US" sz="1600" b="1">
                <a:solidFill>
                  <a:schemeClr val="accent2"/>
                </a:solidFill>
              </a:rPr>
              <a:t>Tax preferred</a:t>
            </a:r>
            <a:endParaRPr kumimoji="0" lang="en-AU" sz="1600" b="1">
              <a:solidFill>
                <a:schemeClr val="accent2"/>
              </a:solidFill>
            </a:endParaRPr>
          </a:p>
        </p:txBody>
      </p:sp>
      <p:sp>
        <p:nvSpPr>
          <p:cNvPr id="433182" name="Text Box 30"/>
          <p:cNvSpPr txBox="1">
            <a:spLocks noChangeArrowheads="1"/>
          </p:cNvSpPr>
          <p:nvPr/>
        </p:nvSpPr>
        <p:spPr bwMode="auto">
          <a:xfrm>
            <a:off x="6516688" y="6019800"/>
            <a:ext cx="1943100" cy="581025"/>
          </a:xfrm>
          <a:prstGeom prst="rect">
            <a:avLst/>
          </a:prstGeom>
          <a:noFill/>
          <a:ln w="0">
            <a:solidFill>
              <a:srgbClr val="FF0000"/>
            </a:solidFill>
            <a:miter lim="800000"/>
            <a:headEnd/>
            <a:tailEnd/>
          </a:ln>
          <a:effectLst/>
        </p:spPr>
        <p:txBody>
          <a:bodyPr>
            <a:spAutoFit/>
          </a:bodyPr>
          <a:lstStyle/>
          <a:p>
            <a:pPr algn="ctr" eaLnBrk="0" hangingPunct="0">
              <a:spcBef>
                <a:spcPct val="50000"/>
              </a:spcBef>
            </a:pPr>
            <a:r>
              <a:rPr kumimoji="0" lang="en-US" sz="1600" b="1" dirty="0">
                <a:solidFill>
                  <a:srgbClr val="FF0000"/>
                </a:solidFill>
              </a:rPr>
              <a:t>Non tax preferred (private saving)</a:t>
            </a:r>
            <a:endParaRPr kumimoji="0" lang="en-AU" sz="1600" b="1" dirty="0">
              <a:solidFill>
                <a:srgbClr val="FF0000"/>
              </a:solidFill>
            </a:endParaRPr>
          </a:p>
        </p:txBody>
      </p:sp>
      <p:cxnSp>
        <p:nvCxnSpPr>
          <p:cNvPr id="433183" name="AutoShape 31"/>
          <p:cNvCxnSpPr>
            <a:cxnSpLocks noChangeShapeType="1"/>
            <a:stCxn id="433157" idx="3"/>
          </p:cNvCxnSpPr>
          <p:nvPr/>
        </p:nvCxnSpPr>
        <p:spPr bwMode="auto">
          <a:xfrm>
            <a:off x="2536825" y="5668963"/>
            <a:ext cx="1588" cy="1587"/>
          </a:xfrm>
          <a:prstGeom prst="straightConnector1">
            <a:avLst/>
          </a:prstGeom>
          <a:noFill/>
          <a:ln w="12700" cap="sq">
            <a:solidFill>
              <a:schemeClr val="tx1"/>
            </a:solidFill>
            <a:round/>
            <a:headEnd type="none" w="sm" len="sm"/>
            <a:tailEnd type="triangle" w="sm" len="sm"/>
          </a:ln>
          <a:effectLst/>
        </p:spPr>
      </p:cxnSp>
      <p:cxnSp>
        <p:nvCxnSpPr>
          <p:cNvPr id="433184" name="AutoShape 32"/>
          <p:cNvCxnSpPr>
            <a:cxnSpLocks noChangeShapeType="1"/>
            <a:stCxn id="433157" idx="3"/>
          </p:cNvCxnSpPr>
          <p:nvPr/>
        </p:nvCxnSpPr>
        <p:spPr bwMode="auto">
          <a:xfrm>
            <a:off x="2536825" y="5668963"/>
            <a:ext cx="1588" cy="1587"/>
          </a:xfrm>
          <a:prstGeom prst="straightConnector1">
            <a:avLst/>
          </a:prstGeom>
          <a:noFill/>
          <a:ln w="12700" cap="sq">
            <a:solidFill>
              <a:schemeClr val="tx1"/>
            </a:solidFill>
            <a:round/>
            <a:headEnd type="none" w="sm" len="sm"/>
            <a:tailEnd type="triangle" w="sm" len="sm"/>
          </a:ln>
          <a:effectLst/>
        </p:spPr>
      </p:cxnSp>
      <p:cxnSp>
        <p:nvCxnSpPr>
          <p:cNvPr id="433185" name="AutoShape 33"/>
          <p:cNvCxnSpPr>
            <a:cxnSpLocks noChangeShapeType="1"/>
            <a:stCxn id="433157" idx="3"/>
            <a:endCxn id="433169" idx="1"/>
          </p:cNvCxnSpPr>
          <p:nvPr/>
        </p:nvCxnSpPr>
        <p:spPr bwMode="auto">
          <a:xfrm flipV="1">
            <a:off x="2536825" y="5159375"/>
            <a:ext cx="1603375" cy="509588"/>
          </a:xfrm>
          <a:prstGeom prst="straightConnector1">
            <a:avLst/>
          </a:prstGeom>
          <a:noFill/>
          <a:ln w="12700" cap="sq">
            <a:solidFill>
              <a:schemeClr val="tx1"/>
            </a:solidFill>
            <a:round/>
            <a:headEnd type="none" w="sm" len="sm"/>
            <a:tailEnd type="triangle" w="sm" len="sm"/>
          </a:ln>
          <a:effectLst/>
        </p:spPr>
      </p:cxnSp>
      <p:cxnSp>
        <p:nvCxnSpPr>
          <p:cNvPr id="433188" name="AutoShape 36"/>
          <p:cNvCxnSpPr>
            <a:cxnSpLocks noChangeShapeType="1"/>
            <a:stCxn id="433155" idx="3"/>
            <a:endCxn id="433162" idx="1"/>
          </p:cNvCxnSpPr>
          <p:nvPr/>
        </p:nvCxnSpPr>
        <p:spPr bwMode="auto">
          <a:xfrm flipV="1">
            <a:off x="2057400" y="1652588"/>
            <a:ext cx="2298700" cy="458787"/>
          </a:xfrm>
          <a:prstGeom prst="straightConnector1">
            <a:avLst/>
          </a:prstGeom>
          <a:noFill/>
          <a:ln w="12700" cap="sq">
            <a:solidFill>
              <a:schemeClr val="tx1"/>
            </a:solidFill>
            <a:round/>
            <a:headEnd type="none" w="sm" len="sm"/>
            <a:tailEnd type="triangle" w="sm" len="sm"/>
          </a:ln>
          <a:effectLst/>
        </p:spPr>
      </p:cxnSp>
      <p:cxnSp>
        <p:nvCxnSpPr>
          <p:cNvPr id="433189" name="AutoShape 37"/>
          <p:cNvCxnSpPr>
            <a:cxnSpLocks noChangeShapeType="1"/>
            <a:stCxn id="433155" idx="3"/>
            <a:endCxn id="433161" idx="1"/>
          </p:cNvCxnSpPr>
          <p:nvPr/>
        </p:nvCxnSpPr>
        <p:spPr bwMode="auto">
          <a:xfrm>
            <a:off x="2057400" y="2111375"/>
            <a:ext cx="2298700" cy="212725"/>
          </a:xfrm>
          <a:prstGeom prst="straightConnector1">
            <a:avLst/>
          </a:prstGeom>
          <a:noFill/>
          <a:ln w="12700" cap="sq">
            <a:solidFill>
              <a:schemeClr val="tx1"/>
            </a:solidFill>
            <a:round/>
            <a:headEnd type="none" w="sm" len="sm"/>
            <a:tailEnd type="triangle" w="sm" len="sm"/>
          </a:ln>
          <a:effectLst/>
        </p:spPr>
      </p:cxnSp>
      <p:cxnSp>
        <p:nvCxnSpPr>
          <p:cNvPr id="433190" name="AutoShape 38"/>
          <p:cNvCxnSpPr>
            <a:cxnSpLocks noChangeShapeType="1"/>
            <a:stCxn id="433156" idx="3"/>
            <a:endCxn id="433164" idx="1"/>
          </p:cNvCxnSpPr>
          <p:nvPr/>
        </p:nvCxnSpPr>
        <p:spPr bwMode="auto">
          <a:xfrm flipV="1">
            <a:off x="2363788" y="3071813"/>
            <a:ext cx="1920875" cy="758825"/>
          </a:xfrm>
          <a:prstGeom prst="straightConnector1">
            <a:avLst/>
          </a:prstGeom>
          <a:noFill/>
          <a:ln w="12700" cap="sq">
            <a:solidFill>
              <a:schemeClr val="tx1"/>
            </a:solidFill>
            <a:round/>
            <a:headEnd type="none" w="sm" len="sm"/>
            <a:tailEnd type="triangle" w="sm" len="sm"/>
          </a:ln>
          <a:effectLst/>
        </p:spPr>
      </p:cxnSp>
      <p:cxnSp>
        <p:nvCxnSpPr>
          <p:cNvPr id="433191" name="AutoShape 39"/>
          <p:cNvCxnSpPr>
            <a:cxnSpLocks noChangeShapeType="1"/>
            <a:stCxn id="433156" idx="3"/>
            <a:endCxn id="433165" idx="1"/>
          </p:cNvCxnSpPr>
          <p:nvPr/>
        </p:nvCxnSpPr>
        <p:spPr bwMode="auto">
          <a:xfrm>
            <a:off x="2363788" y="3830638"/>
            <a:ext cx="1992312" cy="465137"/>
          </a:xfrm>
          <a:prstGeom prst="straightConnector1">
            <a:avLst/>
          </a:prstGeom>
          <a:noFill/>
          <a:ln w="12700" cap="sq">
            <a:solidFill>
              <a:schemeClr val="tx1"/>
            </a:solidFill>
            <a:round/>
            <a:headEnd type="none" w="sm" len="sm"/>
            <a:tailEnd type="triangle" w="sm" len="sm"/>
          </a:ln>
          <a:effectLst/>
        </p:spPr>
      </p:cxnSp>
      <p:cxnSp>
        <p:nvCxnSpPr>
          <p:cNvPr id="433200" name="AutoShape 48"/>
          <p:cNvCxnSpPr>
            <a:cxnSpLocks noChangeShapeType="1"/>
          </p:cNvCxnSpPr>
          <p:nvPr/>
        </p:nvCxnSpPr>
        <p:spPr bwMode="auto">
          <a:xfrm flipV="1">
            <a:off x="5435600" y="4005263"/>
            <a:ext cx="1160463" cy="287337"/>
          </a:xfrm>
          <a:prstGeom prst="straightConnector1">
            <a:avLst/>
          </a:prstGeom>
          <a:noFill/>
          <a:ln w="0">
            <a:noFill/>
            <a:round/>
            <a:headEnd/>
            <a:tailEnd type="triangle" w="med" len="med"/>
          </a:ln>
          <a:effectLst/>
        </p:spPr>
      </p:cxnSp>
      <p:cxnSp>
        <p:nvCxnSpPr>
          <p:cNvPr id="433203" name="AutoShape 51"/>
          <p:cNvCxnSpPr>
            <a:cxnSpLocks noChangeShapeType="1"/>
            <a:stCxn id="433165" idx="3"/>
            <a:endCxn id="433177" idx="1"/>
          </p:cNvCxnSpPr>
          <p:nvPr/>
        </p:nvCxnSpPr>
        <p:spPr bwMode="auto">
          <a:xfrm flipV="1">
            <a:off x="5468938" y="4024313"/>
            <a:ext cx="1160462" cy="271462"/>
          </a:xfrm>
          <a:prstGeom prst="straightConnector1">
            <a:avLst/>
          </a:prstGeom>
          <a:noFill/>
          <a:ln w="0">
            <a:solidFill>
              <a:schemeClr val="tx1"/>
            </a:solidFill>
            <a:round/>
            <a:headEnd/>
            <a:tailEnd type="triangle" w="med" len="med"/>
          </a:ln>
          <a:effectLst/>
        </p:spPr>
      </p:cxnSp>
      <p:cxnSp>
        <p:nvCxnSpPr>
          <p:cNvPr id="433204" name="AutoShape 52"/>
          <p:cNvCxnSpPr>
            <a:cxnSpLocks noChangeShapeType="1"/>
            <a:stCxn id="433165" idx="3"/>
            <a:endCxn id="433165" idx="3"/>
          </p:cNvCxnSpPr>
          <p:nvPr/>
        </p:nvCxnSpPr>
        <p:spPr bwMode="auto">
          <a:xfrm>
            <a:off x="5468938" y="4295775"/>
            <a:ext cx="0" cy="0"/>
          </a:xfrm>
          <a:prstGeom prst="straightConnector1">
            <a:avLst/>
          </a:prstGeom>
          <a:noFill/>
          <a:ln w="0">
            <a:noFill/>
            <a:round/>
            <a:headEnd/>
            <a:tailEnd type="triangle" w="med" len="med"/>
          </a:ln>
          <a:effectLst/>
        </p:spPr>
      </p:cxnSp>
      <p:cxnSp>
        <p:nvCxnSpPr>
          <p:cNvPr id="433205" name="AutoShape 53"/>
          <p:cNvCxnSpPr>
            <a:cxnSpLocks noChangeShapeType="1"/>
            <a:stCxn id="433165" idx="3"/>
            <a:endCxn id="433178" idx="1"/>
          </p:cNvCxnSpPr>
          <p:nvPr/>
        </p:nvCxnSpPr>
        <p:spPr bwMode="auto">
          <a:xfrm>
            <a:off x="5468938" y="4295775"/>
            <a:ext cx="1119187" cy="503238"/>
          </a:xfrm>
          <a:prstGeom prst="straightConnector1">
            <a:avLst/>
          </a:prstGeom>
          <a:noFill/>
          <a:ln w="0">
            <a:solidFill>
              <a:schemeClr val="tx1"/>
            </a:solidFill>
            <a:round/>
            <a:headEnd/>
            <a:tailEnd type="triangle" w="med" len="med"/>
          </a:ln>
          <a:effectLst/>
        </p:spPr>
      </p:cxnSp>
      <p:cxnSp>
        <p:nvCxnSpPr>
          <p:cNvPr id="433207" name="AutoShape 55"/>
          <p:cNvCxnSpPr>
            <a:cxnSpLocks noChangeShapeType="1"/>
            <a:stCxn id="433170" idx="3"/>
            <a:endCxn id="433182" idx="1"/>
          </p:cNvCxnSpPr>
          <p:nvPr/>
        </p:nvCxnSpPr>
        <p:spPr bwMode="auto">
          <a:xfrm>
            <a:off x="5181600" y="5902325"/>
            <a:ext cx="1335088" cy="407988"/>
          </a:xfrm>
          <a:prstGeom prst="straightConnector1">
            <a:avLst/>
          </a:prstGeom>
          <a:noFill/>
          <a:ln w="0">
            <a:solidFill>
              <a:schemeClr val="tx1"/>
            </a:solidFill>
            <a:round/>
            <a:headEnd/>
            <a:tailEnd type="triangle" w="med" len="med"/>
          </a:ln>
          <a:effectLst/>
        </p:spPr>
      </p:cxnSp>
      <p:cxnSp>
        <p:nvCxnSpPr>
          <p:cNvPr id="433208" name="AutoShape 56"/>
          <p:cNvCxnSpPr>
            <a:cxnSpLocks noChangeShapeType="1"/>
            <a:stCxn id="433170" idx="3"/>
            <a:endCxn id="433181" idx="1"/>
          </p:cNvCxnSpPr>
          <p:nvPr/>
        </p:nvCxnSpPr>
        <p:spPr bwMode="auto">
          <a:xfrm flipV="1">
            <a:off x="5181600" y="5541963"/>
            <a:ext cx="1371600" cy="360362"/>
          </a:xfrm>
          <a:prstGeom prst="straightConnector1">
            <a:avLst/>
          </a:prstGeom>
          <a:noFill/>
          <a:ln w="0">
            <a:solidFill>
              <a:schemeClr val="tx1"/>
            </a:solidFill>
            <a:round/>
            <a:headEnd/>
            <a:tailEnd type="triangle" w="med" len="med"/>
          </a:ln>
          <a:effectLst/>
        </p:spPr>
      </p:cxnSp>
      <p:cxnSp>
        <p:nvCxnSpPr>
          <p:cNvPr id="433209" name="AutoShape 57"/>
          <p:cNvCxnSpPr>
            <a:cxnSpLocks noChangeShapeType="1"/>
            <a:endCxn id="433164" idx="3"/>
          </p:cNvCxnSpPr>
          <p:nvPr/>
        </p:nvCxnSpPr>
        <p:spPr bwMode="auto">
          <a:xfrm flipH="1">
            <a:off x="5435600" y="3068638"/>
            <a:ext cx="73025" cy="3175"/>
          </a:xfrm>
          <a:prstGeom prst="straightConnector1">
            <a:avLst/>
          </a:prstGeom>
          <a:noFill/>
          <a:ln w="0">
            <a:noFill/>
            <a:round/>
            <a:headEnd/>
            <a:tailEnd type="triangle" w="med" len="med"/>
          </a:ln>
          <a:effectLst/>
        </p:spPr>
      </p:cxnSp>
      <p:cxnSp>
        <p:nvCxnSpPr>
          <p:cNvPr id="433210" name="AutoShape 58"/>
          <p:cNvCxnSpPr>
            <a:cxnSpLocks noChangeShapeType="1"/>
            <a:stCxn id="433164" idx="3"/>
            <a:endCxn id="433173" idx="1"/>
          </p:cNvCxnSpPr>
          <p:nvPr/>
        </p:nvCxnSpPr>
        <p:spPr bwMode="auto">
          <a:xfrm flipV="1">
            <a:off x="5435600" y="2530475"/>
            <a:ext cx="1223963" cy="541338"/>
          </a:xfrm>
          <a:prstGeom prst="straightConnector1">
            <a:avLst/>
          </a:prstGeom>
          <a:noFill/>
          <a:ln w="0">
            <a:solidFill>
              <a:schemeClr val="tx1"/>
            </a:solidFill>
            <a:round/>
            <a:headEnd/>
            <a:tailEnd type="triangle" w="med" len="med"/>
          </a:ln>
          <a:effectLst/>
        </p:spPr>
      </p:cxnSp>
      <p:cxnSp>
        <p:nvCxnSpPr>
          <p:cNvPr id="433211" name="AutoShape 59"/>
          <p:cNvCxnSpPr>
            <a:cxnSpLocks noChangeShapeType="1"/>
            <a:stCxn id="433164" idx="3"/>
            <a:endCxn id="433174" idx="1"/>
          </p:cNvCxnSpPr>
          <p:nvPr/>
        </p:nvCxnSpPr>
        <p:spPr bwMode="auto">
          <a:xfrm>
            <a:off x="5435600" y="3071813"/>
            <a:ext cx="1117600" cy="220662"/>
          </a:xfrm>
          <a:prstGeom prst="straightConnector1">
            <a:avLst/>
          </a:prstGeom>
          <a:noFill/>
          <a:ln w="0">
            <a:solidFill>
              <a:schemeClr val="tx1"/>
            </a:solidFill>
            <a:round/>
            <a:headEnd/>
            <a:tailEnd type="triangle" w="med" len="med"/>
          </a:ln>
          <a:effectLst/>
        </p:spPr>
      </p:cxnSp>
      <p:cxnSp>
        <p:nvCxnSpPr>
          <p:cNvPr id="433212" name="AutoShape 60"/>
          <p:cNvCxnSpPr>
            <a:cxnSpLocks noChangeShapeType="1"/>
            <a:stCxn id="433157" idx="3"/>
            <a:endCxn id="433170" idx="1"/>
          </p:cNvCxnSpPr>
          <p:nvPr/>
        </p:nvCxnSpPr>
        <p:spPr bwMode="auto">
          <a:xfrm>
            <a:off x="2536825" y="5668963"/>
            <a:ext cx="1654175" cy="233362"/>
          </a:xfrm>
          <a:prstGeom prst="straightConnector1">
            <a:avLst/>
          </a:prstGeom>
          <a:noFill/>
          <a:ln w="0">
            <a:solidFill>
              <a:schemeClr val="tx1"/>
            </a:solidFill>
            <a:round/>
            <a:headEnd/>
            <a:tailEnd type="triangle" w="med" len="med"/>
          </a:ln>
          <a:effectLst/>
        </p:spPr>
      </p:cxn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ChangeArrowheads="1"/>
          </p:cNvSpPr>
          <p:nvPr/>
        </p:nvSpPr>
        <p:spPr bwMode="auto">
          <a:xfrm>
            <a:off x="381000" y="228600"/>
            <a:ext cx="6248400" cy="1143000"/>
          </a:xfrm>
          <a:prstGeom prst="rect">
            <a:avLst/>
          </a:prstGeom>
          <a:noFill/>
          <a:ln w="9525">
            <a:noFill/>
            <a:miter lim="800000"/>
            <a:headEnd/>
            <a:tailEnd/>
          </a:ln>
        </p:spPr>
        <p:txBody>
          <a:bodyPr anchor="ctr"/>
          <a:lstStyle/>
          <a:p>
            <a:r>
              <a:rPr lang="en-US" sz="3600" dirty="0" smtClean="0">
                <a:solidFill>
                  <a:srgbClr val="3333FF"/>
                </a:solidFill>
                <a:latin typeface="+mj-lt"/>
                <a:ea typeface="+mj-ea"/>
                <a:cs typeface="+mj-cs"/>
              </a:rPr>
              <a:t>Components of </a:t>
            </a:r>
            <a:br>
              <a:rPr lang="en-US" sz="3600" dirty="0" smtClean="0">
                <a:solidFill>
                  <a:srgbClr val="3333FF"/>
                </a:solidFill>
                <a:latin typeface="+mj-lt"/>
                <a:ea typeface="+mj-ea"/>
                <a:cs typeface="+mj-cs"/>
              </a:rPr>
            </a:br>
            <a:r>
              <a:rPr lang="en-US" sz="3600" dirty="0" smtClean="0">
                <a:solidFill>
                  <a:srgbClr val="3333FF"/>
                </a:solidFill>
                <a:latin typeface="+mj-lt"/>
                <a:ea typeface="+mj-ea"/>
                <a:cs typeface="+mj-cs"/>
              </a:rPr>
              <a:t>Retirement Provision</a:t>
            </a:r>
            <a:endParaRPr lang="en-AU" sz="3600" dirty="0">
              <a:solidFill>
                <a:srgbClr val="3333FF"/>
              </a:solidFill>
              <a:latin typeface="+mj-lt"/>
              <a:ea typeface="+mj-ea"/>
              <a:cs typeface="+mj-cs"/>
            </a:endParaRPr>
          </a:p>
        </p:txBody>
      </p:sp>
      <p:sp>
        <p:nvSpPr>
          <p:cNvPr id="20483" name="Rectangle 3"/>
          <p:cNvSpPr>
            <a:spLocks noChangeArrowheads="1"/>
          </p:cNvSpPr>
          <p:nvPr/>
        </p:nvSpPr>
        <p:spPr bwMode="auto">
          <a:xfrm>
            <a:off x="838200" y="3262313"/>
            <a:ext cx="1525588" cy="1233487"/>
          </a:xfrm>
          <a:prstGeom prst="rect">
            <a:avLst/>
          </a:prstGeom>
          <a:noFill/>
          <a:ln w="12700">
            <a:solidFill>
              <a:schemeClr val="hlink"/>
            </a:solidFill>
            <a:miter lim="800000"/>
            <a:headEnd/>
            <a:tailEnd/>
          </a:ln>
          <a:effectLst/>
          <a:scene3d>
            <a:camera prst="legacyObliqueTopLeft"/>
            <a:lightRig rig="legacyFlat3" dir="t"/>
          </a:scene3d>
          <a:sp3d extrusionH="430200" prstMaterial="legacyMatte">
            <a:bevelT w="13500" h="13500" prst="angle"/>
            <a:bevelB w="13500" h="13500" prst="angle"/>
            <a:extrusionClr>
              <a:schemeClr val="hlink"/>
            </a:extrusionClr>
          </a:sp3d>
        </p:spPr>
        <p:txBody>
          <a:bodyPr lIns="12700" tIns="12700" rIns="12700" bIns="12700">
            <a:flatTx/>
          </a:bodyPr>
          <a:lstStyle/>
          <a:p>
            <a:pPr algn="ctr" eaLnBrk="0" hangingPunct="0"/>
            <a:endParaRPr lang="en-US" sz="1400" b="1">
              <a:solidFill>
                <a:schemeClr val="accent2"/>
              </a:solidFill>
              <a:latin typeface="Trebuchet MS" pitchFamily="34" charset="0"/>
            </a:endParaRPr>
          </a:p>
          <a:p>
            <a:pPr algn="ctr" eaLnBrk="0" hangingPunct="0"/>
            <a:r>
              <a:rPr lang="en-US" sz="1400" b="1">
                <a:solidFill>
                  <a:schemeClr val="accent2"/>
                </a:solidFill>
                <a:latin typeface="Trebuchet MS" pitchFamily="34" charset="0"/>
              </a:rPr>
              <a:t>COMPULSORY</a:t>
            </a:r>
          </a:p>
          <a:p>
            <a:pPr algn="ctr" eaLnBrk="0" hangingPunct="0"/>
            <a:r>
              <a:rPr lang="en-US" sz="1400" b="1">
                <a:solidFill>
                  <a:schemeClr val="accent2"/>
                </a:solidFill>
                <a:latin typeface="Trebuchet MS" pitchFamily="34" charset="0"/>
              </a:rPr>
              <a:t>EMPLOYMENT</a:t>
            </a:r>
          </a:p>
          <a:p>
            <a:pPr algn="ctr" eaLnBrk="0" hangingPunct="0"/>
            <a:r>
              <a:rPr lang="en-US" sz="1400" b="1">
                <a:solidFill>
                  <a:schemeClr val="accent2"/>
                </a:solidFill>
                <a:latin typeface="Trebuchet MS" pitchFamily="34" charset="0"/>
              </a:rPr>
              <a:t>RELATED</a:t>
            </a:r>
          </a:p>
        </p:txBody>
      </p:sp>
      <p:sp>
        <p:nvSpPr>
          <p:cNvPr id="20484" name="Text Box 4"/>
          <p:cNvSpPr txBox="1">
            <a:spLocks noChangeArrowheads="1"/>
          </p:cNvSpPr>
          <p:nvPr/>
        </p:nvSpPr>
        <p:spPr bwMode="auto">
          <a:xfrm>
            <a:off x="4953000" y="1676400"/>
            <a:ext cx="1981200" cy="457200"/>
          </a:xfrm>
          <a:prstGeom prst="rect">
            <a:avLst/>
          </a:prstGeom>
          <a:noFill/>
          <a:ln w="0">
            <a:noFill/>
            <a:miter lim="800000"/>
            <a:headEnd/>
            <a:tailEnd/>
          </a:ln>
          <a:effectLst/>
        </p:spPr>
        <p:txBody>
          <a:bodyPr>
            <a:spAutoFit/>
          </a:bodyPr>
          <a:lstStyle/>
          <a:p>
            <a:pPr algn="ctr" eaLnBrk="0" hangingPunct="0">
              <a:spcBef>
                <a:spcPct val="50000"/>
              </a:spcBef>
            </a:pPr>
            <a:endParaRPr lang="en-US" sz="2400" b="1">
              <a:solidFill>
                <a:srgbClr val="3E3D00"/>
              </a:solidFill>
            </a:endParaRPr>
          </a:p>
        </p:txBody>
      </p:sp>
      <p:sp>
        <p:nvSpPr>
          <p:cNvPr id="20485" name="Line 5"/>
          <p:cNvSpPr>
            <a:spLocks noChangeShapeType="1"/>
          </p:cNvSpPr>
          <p:nvPr/>
        </p:nvSpPr>
        <p:spPr bwMode="auto">
          <a:xfrm flipV="1">
            <a:off x="2590800" y="3276600"/>
            <a:ext cx="1524000" cy="228600"/>
          </a:xfrm>
          <a:prstGeom prst="line">
            <a:avLst/>
          </a:prstGeom>
          <a:noFill/>
          <a:ln w="0">
            <a:solidFill>
              <a:schemeClr val="tx1"/>
            </a:solidFill>
            <a:round/>
            <a:headEnd/>
            <a:tailEnd type="triangle" w="med" len="med"/>
          </a:ln>
          <a:effectLst/>
        </p:spPr>
        <p:txBody>
          <a:bodyPr/>
          <a:lstStyle/>
          <a:p>
            <a:endParaRPr lang="en-AU"/>
          </a:p>
        </p:txBody>
      </p:sp>
      <p:sp>
        <p:nvSpPr>
          <p:cNvPr id="20486" name="Text Box 6"/>
          <p:cNvSpPr txBox="1">
            <a:spLocks noChangeArrowheads="1"/>
          </p:cNvSpPr>
          <p:nvPr/>
        </p:nvSpPr>
        <p:spPr bwMode="auto">
          <a:xfrm>
            <a:off x="4038600" y="3048000"/>
            <a:ext cx="1752600" cy="581025"/>
          </a:xfrm>
          <a:prstGeom prst="rect">
            <a:avLst/>
          </a:prstGeom>
          <a:noFill/>
          <a:ln w="0">
            <a:noFill/>
            <a:miter lim="800000"/>
            <a:headEnd/>
            <a:tailEnd/>
          </a:ln>
          <a:effectLst/>
        </p:spPr>
        <p:txBody>
          <a:bodyPr>
            <a:spAutoFit/>
          </a:bodyPr>
          <a:lstStyle/>
          <a:p>
            <a:pPr algn="ctr" eaLnBrk="0" hangingPunct="0">
              <a:spcBef>
                <a:spcPct val="50000"/>
              </a:spcBef>
            </a:pPr>
            <a:r>
              <a:rPr lang="en-US" sz="1600" b="1">
                <a:solidFill>
                  <a:schemeClr val="accent2"/>
                </a:solidFill>
              </a:rPr>
              <a:t>Publicly provided</a:t>
            </a:r>
            <a:endParaRPr lang="en-AU" sz="1600" b="1">
              <a:solidFill>
                <a:schemeClr val="accent2"/>
              </a:solidFill>
            </a:endParaRPr>
          </a:p>
        </p:txBody>
      </p:sp>
      <p:sp>
        <p:nvSpPr>
          <p:cNvPr id="20487" name="Text Box 7"/>
          <p:cNvSpPr txBox="1">
            <a:spLocks noChangeArrowheads="1"/>
          </p:cNvSpPr>
          <p:nvPr/>
        </p:nvSpPr>
        <p:spPr bwMode="auto">
          <a:xfrm>
            <a:off x="3962400" y="3962400"/>
            <a:ext cx="1752600" cy="581025"/>
          </a:xfrm>
          <a:prstGeom prst="rect">
            <a:avLst/>
          </a:prstGeom>
          <a:noFill/>
          <a:ln w="0">
            <a:noFill/>
            <a:miter lim="800000"/>
            <a:headEnd/>
            <a:tailEnd/>
          </a:ln>
          <a:effectLst/>
        </p:spPr>
        <p:txBody>
          <a:bodyPr>
            <a:spAutoFit/>
          </a:bodyPr>
          <a:lstStyle/>
          <a:p>
            <a:pPr algn="ctr" eaLnBrk="0" hangingPunct="0">
              <a:spcBef>
                <a:spcPct val="50000"/>
              </a:spcBef>
            </a:pPr>
            <a:r>
              <a:rPr lang="en-US" sz="1600" b="1">
                <a:solidFill>
                  <a:srgbClr val="FF0000"/>
                </a:solidFill>
              </a:rPr>
              <a:t>Privately provided</a:t>
            </a:r>
            <a:endParaRPr lang="en-AU" sz="1600" b="1">
              <a:solidFill>
                <a:srgbClr val="FF0000"/>
              </a:solidFill>
            </a:endParaRPr>
          </a:p>
        </p:txBody>
      </p:sp>
      <p:sp>
        <p:nvSpPr>
          <p:cNvPr id="20488" name="Line 8"/>
          <p:cNvSpPr>
            <a:spLocks noChangeShapeType="1"/>
          </p:cNvSpPr>
          <p:nvPr/>
        </p:nvSpPr>
        <p:spPr bwMode="auto">
          <a:xfrm>
            <a:off x="2514600" y="3962400"/>
            <a:ext cx="1676400" cy="152400"/>
          </a:xfrm>
          <a:prstGeom prst="line">
            <a:avLst/>
          </a:prstGeom>
          <a:noFill/>
          <a:ln w="0">
            <a:solidFill>
              <a:srgbClr val="FF0000"/>
            </a:solidFill>
            <a:round/>
            <a:headEnd/>
            <a:tailEnd type="triangle" w="med" len="med"/>
          </a:ln>
          <a:effectLst/>
        </p:spPr>
        <p:txBody>
          <a:bodyPr/>
          <a:lstStyle/>
          <a:p>
            <a:endParaRPr lang="en-AU"/>
          </a:p>
        </p:txBody>
      </p:sp>
      <p:sp>
        <p:nvSpPr>
          <p:cNvPr id="20489" name="Line 9"/>
          <p:cNvSpPr>
            <a:spLocks noChangeShapeType="1"/>
          </p:cNvSpPr>
          <p:nvPr/>
        </p:nvSpPr>
        <p:spPr bwMode="auto">
          <a:xfrm flipV="1">
            <a:off x="5562600" y="2590800"/>
            <a:ext cx="1066800" cy="457200"/>
          </a:xfrm>
          <a:prstGeom prst="line">
            <a:avLst/>
          </a:prstGeom>
          <a:noFill/>
          <a:ln w="0">
            <a:solidFill>
              <a:schemeClr val="tx1"/>
            </a:solidFill>
            <a:round/>
            <a:headEnd/>
            <a:tailEnd type="triangle" w="med" len="med"/>
          </a:ln>
          <a:effectLst/>
        </p:spPr>
        <p:txBody>
          <a:bodyPr/>
          <a:lstStyle/>
          <a:p>
            <a:endParaRPr lang="en-AU"/>
          </a:p>
        </p:txBody>
      </p:sp>
      <p:sp>
        <p:nvSpPr>
          <p:cNvPr id="20490" name="Line 10"/>
          <p:cNvSpPr>
            <a:spLocks noChangeShapeType="1"/>
          </p:cNvSpPr>
          <p:nvPr/>
        </p:nvSpPr>
        <p:spPr bwMode="auto">
          <a:xfrm flipV="1">
            <a:off x="5562600" y="3352800"/>
            <a:ext cx="1219200" cy="152400"/>
          </a:xfrm>
          <a:prstGeom prst="line">
            <a:avLst/>
          </a:prstGeom>
          <a:noFill/>
          <a:ln w="0">
            <a:solidFill>
              <a:schemeClr val="tx1"/>
            </a:solidFill>
            <a:round/>
            <a:headEnd/>
            <a:tailEnd type="triangle" w="med" len="med"/>
          </a:ln>
          <a:effectLst/>
        </p:spPr>
        <p:txBody>
          <a:bodyPr/>
          <a:lstStyle/>
          <a:p>
            <a:endParaRPr lang="en-AU"/>
          </a:p>
        </p:txBody>
      </p:sp>
      <p:sp>
        <p:nvSpPr>
          <p:cNvPr id="20491" name="Text Box 11"/>
          <p:cNvSpPr txBox="1">
            <a:spLocks noChangeArrowheads="1"/>
          </p:cNvSpPr>
          <p:nvPr/>
        </p:nvSpPr>
        <p:spPr bwMode="auto">
          <a:xfrm>
            <a:off x="6400800" y="2362200"/>
            <a:ext cx="1752600" cy="336550"/>
          </a:xfrm>
          <a:prstGeom prst="rect">
            <a:avLst/>
          </a:prstGeom>
          <a:noFill/>
          <a:ln w="0">
            <a:noFill/>
            <a:miter lim="800000"/>
            <a:headEnd/>
            <a:tailEnd/>
          </a:ln>
          <a:effectLst/>
        </p:spPr>
        <p:txBody>
          <a:bodyPr>
            <a:spAutoFit/>
          </a:bodyPr>
          <a:lstStyle/>
          <a:p>
            <a:pPr algn="ctr" eaLnBrk="0" hangingPunct="0">
              <a:spcBef>
                <a:spcPct val="50000"/>
              </a:spcBef>
            </a:pPr>
            <a:r>
              <a:rPr lang="en-US" sz="1600" b="1">
                <a:solidFill>
                  <a:schemeClr val="accent2"/>
                </a:solidFill>
              </a:rPr>
              <a:t>PAYG</a:t>
            </a:r>
            <a:endParaRPr lang="en-AU" sz="1600" b="1">
              <a:solidFill>
                <a:schemeClr val="accent2"/>
              </a:solidFill>
            </a:endParaRPr>
          </a:p>
        </p:txBody>
      </p:sp>
      <p:sp>
        <p:nvSpPr>
          <p:cNvPr id="20492" name="Text Box 12"/>
          <p:cNvSpPr txBox="1">
            <a:spLocks noChangeArrowheads="1"/>
          </p:cNvSpPr>
          <p:nvPr/>
        </p:nvSpPr>
        <p:spPr bwMode="auto">
          <a:xfrm>
            <a:off x="6553200" y="3124200"/>
            <a:ext cx="1752600" cy="336550"/>
          </a:xfrm>
          <a:prstGeom prst="rect">
            <a:avLst/>
          </a:prstGeom>
          <a:noFill/>
          <a:ln w="0">
            <a:noFill/>
            <a:miter lim="800000"/>
            <a:headEnd/>
            <a:tailEnd/>
          </a:ln>
          <a:effectLst/>
        </p:spPr>
        <p:txBody>
          <a:bodyPr>
            <a:spAutoFit/>
          </a:bodyPr>
          <a:lstStyle/>
          <a:p>
            <a:pPr algn="ctr" eaLnBrk="0" hangingPunct="0">
              <a:spcBef>
                <a:spcPct val="50000"/>
              </a:spcBef>
            </a:pPr>
            <a:r>
              <a:rPr lang="en-US" sz="1600" b="1">
                <a:solidFill>
                  <a:schemeClr val="accent2"/>
                </a:solidFill>
              </a:rPr>
              <a:t>Funded</a:t>
            </a:r>
            <a:endParaRPr lang="en-AU" sz="1600" b="1">
              <a:solidFill>
                <a:schemeClr val="accent2"/>
              </a:solidFill>
            </a:endParaRPr>
          </a:p>
        </p:txBody>
      </p:sp>
      <p:sp>
        <p:nvSpPr>
          <p:cNvPr id="20493" name="Line 13"/>
          <p:cNvSpPr>
            <a:spLocks noChangeShapeType="1"/>
          </p:cNvSpPr>
          <p:nvPr/>
        </p:nvSpPr>
        <p:spPr bwMode="auto">
          <a:xfrm flipV="1">
            <a:off x="5572132" y="4038600"/>
            <a:ext cx="1209668" cy="104780"/>
          </a:xfrm>
          <a:prstGeom prst="line">
            <a:avLst/>
          </a:prstGeom>
          <a:noFill/>
          <a:ln w="0">
            <a:solidFill>
              <a:srgbClr val="FF0000"/>
            </a:solidFill>
            <a:round/>
            <a:headEnd/>
            <a:tailEnd type="triangle" w="med" len="med"/>
          </a:ln>
          <a:effectLst/>
        </p:spPr>
        <p:txBody>
          <a:bodyPr/>
          <a:lstStyle/>
          <a:p>
            <a:endParaRPr lang="en-AU"/>
          </a:p>
        </p:txBody>
      </p:sp>
      <p:sp>
        <p:nvSpPr>
          <p:cNvPr id="20494" name="Line 14"/>
          <p:cNvSpPr>
            <a:spLocks noChangeShapeType="1"/>
          </p:cNvSpPr>
          <p:nvPr/>
        </p:nvSpPr>
        <p:spPr bwMode="auto">
          <a:xfrm>
            <a:off x="5486400" y="4419600"/>
            <a:ext cx="1143000" cy="228600"/>
          </a:xfrm>
          <a:prstGeom prst="line">
            <a:avLst/>
          </a:prstGeom>
          <a:noFill/>
          <a:ln w="0">
            <a:solidFill>
              <a:schemeClr val="tx1"/>
            </a:solidFill>
            <a:round/>
            <a:headEnd/>
            <a:tailEnd type="triangle" w="med" len="med"/>
          </a:ln>
          <a:effectLst/>
        </p:spPr>
        <p:txBody>
          <a:bodyPr/>
          <a:lstStyle/>
          <a:p>
            <a:endParaRPr lang="en-AU"/>
          </a:p>
        </p:txBody>
      </p:sp>
      <p:sp>
        <p:nvSpPr>
          <p:cNvPr id="20495" name="Text Box 15"/>
          <p:cNvSpPr txBox="1">
            <a:spLocks noChangeArrowheads="1"/>
          </p:cNvSpPr>
          <p:nvPr/>
        </p:nvSpPr>
        <p:spPr bwMode="auto">
          <a:xfrm>
            <a:off x="6629400" y="3733800"/>
            <a:ext cx="1752600" cy="581025"/>
          </a:xfrm>
          <a:prstGeom prst="rect">
            <a:avLst/>
          </a:prstGeom>
          <a:noFill/>
          <a:ln w="0">
            <a:noFill/>
            <a:miter lim="800000"/>
            <a:headEnd/>
            <a:tailEnd/>
          </a:ln>
          <a:effectLst/>
        </p:spPr>
        <p:txBody>
          <a:bodyPr>
            <a:spAutoFit/>
          </a:bodyPr>
          <a:lstStyle/>
          <a:p>
            <a:pPr algn="ctr" eaLnBrk="0" hangingPunct="0">
              <a:spcBef>
                <a:spcPct val="50000"/>
              </a:spcBef>
            </a:pPr>
            <a:r>
              <a:rPr lang="en-US" sz="1600" b="1" dirty="0">
                <a:solidFill>
                  <a:schemeClr val="accent2"/>
                </a:solidFill>
              </a:rPr>
              <a:t>Privately managed</a:t>
            </a:r>
            <a:endParaRPr lang="en-AU" sz="1600" b="1" dirty="0">
              <a:solidFill>
                <a:schemeClr val="accent2"/>
              </a:solidFill>
            </a:endParaRPr>
          </a:p>
        </p:txBody>
      </p:sp>
      <p:sp>
        <p:nvSpPr>
          <p:cNvPr id="20496" name="Text Box 16"/>
          <p:cNvSpPr txBox="1">
            <a:spLocks noChangeArrowheads="1"/>
          </p:cNvSpPr>
          <p:nvPr/>
        </p:nvSpPr>
        <p:spPr bwMode="auto">
          <a:xfrm>
            <a:off x="6553200" y="4495800"/>
            <a:ext cx="1752600" cy="581025"/>
          </a:xfrm>
          <a:prstGeom prst="rect">
            <a:avLst/>
          </a:prstGeom>
          <a:noFill/>
          <a:ln w="0">
            <a:noFill/>
            <a:miter lim="800000"/>
            <a:headEnd/>
            <a:tailEnd/>
          </a:ln>
          <a:effectLst/>
        </p:spPr>
        <p:txBody>
          <a:bodyPr>
            <a:spAutoFit/>
          </a:bodyPr>
          <a:lstStyle/>
          <a:p>
            <a:pPr algn="ctr" eaLnBrk="0" hangingPunct="0">
              <a:spcBef>
                <a:spcPct val="50000"/>
              </a:spcBef>
            </a:pPr>
            <a:r>
              <a:rPr lang="en-US" sz="1600" b="1">
                <a:solidFill>
                  <a:schemeClr val="accent2"/>
                </a:solidFill>
              </a:rPr>
              <a:t>Publicly managed</a:t>
            </a:r>
            <a:endParaRPr lang="en-AU" sz="1600" b="1">
              <a:solidFill>
                <a:schemeClr val="accent2"/>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2871" name="Picture 7" descr="au-flag1">
            <a:hlinkClick r:id="rId3"/>
          </p:cNvPr>
          <p:cNvPicPr>
            <a:picLocks noChangeAspect="1" noChangeArrowheads="1"/>
          </p:cNvPicPr>
          <p:nvPr/>
        </p:nvPicPr>
        <p:blipFill>
          <a:blip r:embed="rId4"/>
          <a:srcRect/>
          <a:stretch>
            <a:fillRect/>
          </a:stretch>
        </p:blipFill>
        <p:spPr bwMode="auto">
          <a:xfrm>
            <a:off x="7086600" y="1371600"/>
            <a:ext cx="1524000" cy="1019175"/>
          </a:xfrm>
          <a:prstGeom prst="rect">
            <a:avLst/>
          </a:prstGeom>
          <a:noFill/>
          <a:ln w="9525">
            <a:solidFill>
              <a:schemeClr val="tx1"/>
            </a:solidFill>
            <a:miter lim="800000"/>
            <a:headEnd/>
            <a:tailEnd/>
          </a:ln>
        </p:spPr>
      </p:pic>
      <p:sp>
        <p:nvSpPr>
          <p:cNvPr id="292868" name="Rectangle 4"/>
          <p:cNvSpPr>
            <a:spLocks noGrp="1" noChangeArrowheads="1"/>
          </p:cNvSpPr>
          <p:nvPr>
            <p:ph type="body" idx="1"/>
          </p:nvPr>
        </p:nvSpPr>
        <p:spPr>
          <a:xfrm>
            <a:off x="609600" y="2514600"/>
            <a:ext cx="8534400" cy="3581400"/>
          </a:xfrm>
        </p:spPr>
        <p:txBody>
          <a:bodyPr/>
          <a:lstStyle/>
          <a:p>
            <a:pPr>
              <a:lnSpc>
                <a:spcPct val="90000"/>
              </a:lnSpc>
              <a:spcBef>
                <a:spcPct val="0"/>
              </a:spcBef>
              <a:spcAft>
                <a:spcPct val="50000"/>
              </a:spcAft>
              <a:buSzPct val="40000"/>
            </a:pPr>
            <a:r>
              <a:rPr lang="en-US"/>
              <a:t>1986 Accord: compulsory saving arose as part of union wage deal</a:t>
            </a:r>
          </a:p>
          <a:p>
            <a:pPr>
              <a:lnSpc>
                <a:spcPct val="90000"/>
              </a:lnSpc>
              <a:spcBef>
                <a:spcPct val="0"/>
              </a:spcBef>
              <a:spcAft>
                <a:spcPct val="50000"/>
              </a:spcAft>
              <a:buSzPct val="40000"/>
            </a:pPr>
            <a:r>
              <a:rPr lang="en-US"/>
              <a:t>Superannuation Guarantee Act 1992</a:t>
            </a:r>
          </a:p>
          <a:p>
            <a:pPr>
              <a:lnSpc>
                <a:spcPct val="90000"/>
              </a:lnSpc>
              <a:spcBef>
                <a:spcPct val="0"/>
              </a:spcBef>
              <a:spcAft>
                <a:spcPct val="50000"/>
              </a:spcAft>
              <a:buSzPct val="40000"/>
            </a:pPr>
            <a:r>
              <a:rPr lang="en-AU"/>
              <a:t>9% of earnings</a:t>
            </a:r>
            <a:r>
              <a:rPr lang="en-US"/>
              <a:t>, phased in to 2002</a:t>
            </a:r>
            <a:r>
              <a:rPr lang="en-AU"/>
              <a:t>: employer mandate</a:t>
            </a:r>
          </a:p>
          <a:p>
            <a:pPr>
              <a:lnSpc>
                <a:spcPct val="90000"/>
              </a:lnSpc>
              <a:spcBef>
                <a:spcPct val="0"/>
              </a:spcBef>
              <a:spcAft>
                <a:spcPct val="50000"/>
              </a:spcAft>
              <a:buSzPct val="40000"/>
            </a:pPr>
            <a:r>
              <a:rPr lang="en-US"/>
              <a:t>Around 90% of Australia’s workforce is covered</a:t>
            </a:r>
          </a:p>
          <a:p>
            <a:pPr>
              <a:lnSpc>
                <a:spcPct val="90000"/>
              </a:lnSpc>
              <a:spcBef>
                <a:spcPct val="0"/>
              </a:spcBef>
              <a:spcAft>
                <a:spcPct val="50000"/>
              </a:spcAft>
              <a:buSzPct val="40000"/>
            </a:pPr>
            <a:r>
              <a:rPr lang="en-AU"/>
              <a:t>Administered in the private sector</a:t>
            </a:r>
          </a:p>
          <a:p>
            <a:pPr>
              <a:lnSpc>
                <a:spcPct val="90000"/>
              </a:lnSpc>
              <a:spcBef>
                <a:spcPct val="0"/>
              </a:spcBef>
              <a:spcAft>
                <a:spcPct val="50000"/>
              </a:spcAft>
              <a:buSzPct val="40000"/>
            </a:pPr>
            <a:r>
              <a:rPr lang="en-AU"/>
              <a:t>No restrictions on form of payout</a:t>
            </a:r>
          </a:p>
          <a:p>
            <a:pPr>
              <a:lnSpc>
                <a:spcPct val="90000"/>
              </a:lnSpc>
            </a:pPr>
            <a:endParaRPr lang="en-AU"/>
          </a:p>
        </p:txBody>
      </p:sp>
      <p:sp>
        <p:nvSpPr>
          <p:cNvPr id="292872" name="Rectangle 8"/>
          <p:cNvSpPr>
            <a:spLocks noChangeArrowheads="1"/>
          </p:cNvSpPr>
          <p:nvPr/>
        </p:nvSpPr>
        <p:spPr bwMode="auto">
          <a:xfrm>
            <a:off x="609600" y="381000"/>
            <a:ext cx="8534400" cy="1143000"/>
          </a:xfrm>
          <a:prstGeom prst="rect">
            <a:avLst/>
          </a:prstGeom>
          <a:noFill/>
          <a:ln w="9525">
            <a:noFill/>
            <a:miter lim="800000"/>
            <a:headEnd/>
            <a:tailEnd/>
          </a:ln>
        </p:spPr>
        <p:txBody>
          <a:bodyPr anchor="ctr"/>
          <a:lstStyle/>
          <a:p>
            <a:pPr algn="l"/>
            <a:r>
              <a:rPr lang="en-US" sz="3600" dirty="0">
                <a:solidFill>
                  <a:srgbClr val="3333FF"/>
                </a:solidFill>
                <a:latin typeface="+mj-lt"/>
                <a:ea typeface="+mj-ea"/>
                <a:cs typeface="+mj-cs"/>
              </a:rPr>
              <a:t>International Experience</a:t>
            </a:r>
            <a:br>
              <a:rPr lang="en-US" sz="3600" dirty="0">
                <a:solidFill>
                  <a:srgbClr val="3333FF"/>
                </a:solidFill>
                <a:latin typeface="+mj-lt"/>
                <a:ea typeface="+mj-ea"/>
                <a:cs typeface="+mj-cs"/>
              </a:rPr>
            </a:br>
            <a:r>
              <a:rPr lang="en-US" sz="3600" dirty="0">
                <a:solidFill>
                  <a:srgbClr val="3333FF"/>
                </a:solidFill>
                <a:latin typeface="+mj-lt"/>
                <a:ea typeface="+mj-ea"/>
                <a:cs typeface="+mj-cs"/>
              </a:rPr>
              <a:t>Australia</a:t>
            </a:r>
            <a:endParaRPr lang="en-AU" sz="3600" dirty="0">
              <a:solidFill>
                <a:srgbClr val="3333FF"/>
              </a:solidFill>
              <a:latin typeface="+mj-lt"/>
              <a:ea typeface="+mj-ea"/>
              <a:cs typeface="+mj-cs"/>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29410" name="Rectangle 2"/>
          <p:cNvSpPr>
            <a:spLocks noGrp="1" noChangeArrowheads="1"/>
          </p:cNvSpPr>
          <p:nvPr>
            <p:ph type="title"/>
          </p:nvPr>
        </p:nvSpPr>
        <p:spPr>
          <a:xfrm>
            <a:off x="1295400" y="685800"/>
            <a:ext cx="4546600" cy="992187"/>
          </a:xfrm>
        </p:spPr>
        <p:txBody>
          <a:bodyPr/>
          <a:lstStyle/>
          <a:p>
            <a:pPr algn="l"/>
            <a:r>
              <a:rPr lang="en-AU" sz="3200" dirty="0">
                <a:latin typeface="Arial" charset="0"/>
              </a:rPr>
              <a:t>First Pillar:  </a:t>
            </a:r>
            <a:br>
              <a:rPr lang="en-AU" sz="3200" dirty="0">
                <a:latin typeface="Arial" charset="0"/>
              </a:rPr>
            </a:br>
            <a:r>
              <a:rPr lang="en-AU" sz="3200" dirty="0">
                <a:latin typeface="Arial" charset="0"/>
              </a:rPr>
              <a:t>Targeted Age Pension</a:t>
            </a:r>
            <a:r>
              <a:rPr lang="en-AU" sz="3200" dirty="0"/>
              <a:t> </a:t>
            </a:r>
          </a:p>
        </p:txBody>
      </p:sp>
      <p:sp>
        <p:nvSpPr>
          <p:cNvPr id="529411" name="Rectangle 3"/>
          <p:cNvSpPr>
            <a:spLocks noGrp="1" noChangeArrowheads="1"/>
          </p:cNvSpPr>
          <p:nvPr>
            <p:ph type="body" idx="1"/>
          </p:nvPr>
        </p:nvSpPr>
        <p:spPr>
          <a:xfrm>
            <a:off x="1352550" y="2003425"/>
            <a:ext cx="6438900" cy="4305300"/>
          </a:xfrm>
        </p:spPr>
        <p:txBody>
          <a:bodyPr/>
          <a:lstStyle/>
          <a:p>
            <a:pPr>
              <a:lnSpc>
                <a:spcPct val="90000"/>
              </a:lnSpc>
              <a:spcBef>
                <a:spcPct val="0"/>
              </a:spcBef>
              <a:buFontTx/>
              <a:buNone/>
            </a:pPr>
            <a:r>
              <a:rPr lang="en-AU" sz="2800"/>
              <a:t> </a:t>
            </a:r>
          </a:p>
          <a:p>
            <a:pPr>
              <a:lnSpc>
                <a:spcPct val="90000"/>
              </a:lnSpc>
              <a:spcBef>
                <a:spcPct val="0"/>
              </a:spcBef>
            </a:pPr>
            <a:r>
              <a:rPr lang="en-AU" sz="2800"/>
              <a:t>Eligibility age of 65, for men, moving to 65 for women </a:t>
            </a:r>
          </a:p>
          <a:p>
            <a:pPr>
              <a:lnSpc>
                <a:spcPct val="90000"/>
              </a:lnSpc>
              <a:spcBef>
                <a:spcPct val="0"/>
              </a:spcBef>
            </a:pPr>
            <a:r>
              <a:rPr lang="en-AU" sz="2800"/>
              <a:t>Available regardless of work history</a:t>
            </a:r>
          </a:p>
          <a:p>
            <a:pPr>
              <a:lnSpc>
                <a:spcPct val="90000"/>
              </a:lnSpc>
              <a:spcBef>
                <a:spcPct val="0"/>
              </a:spcBef>
            </a:pPr>
            <a:r>
              <a:rPr lang="en-AU" sz="2800"/>
              <a:t>Flat rate, but means tested</a:t>
            </a:r>
          </a:p>
          <a:p>
            <a:pPr>
              <a:lnSpc>
                <a:spcPct val="90000"/>
              </a:lnSpc>
              <a:spcBef>
                <a:spcPct val="0"/>
              </a:spcBef>
            </a:pPr>
            <a:r>
              <a:rPr lang="en-AU" sz="2800"/>
              <a:t>High take-up: 75 -80% get some pension, 50% get full pension</a:t>
            </a:r>
          </a:p>
          <a:p>
            <a:pPr>
              <a:lnSpc>
                <a:spcPct val="90000"/>
              </a:lnSpc>
              <a:spcBef>
                <a:spcPct val="0"/>
              </a:spcBef>
            </a:pPr>
            <a:r>
              <a:rPr lang="en-AU" sz="2800"/>
              <a:t>Set at 25% of average male full-time earnings for singles, 40% for married couples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52962" name="Rectangle 2"/>
          <p:cNvSpPr>
            <a:spLocks noGrp="1" noChangeArrowheads="1"/>
          </p:cNvSpPr>
          <p:nvPr>
            <p:ph type="title"/>
          </p:nvPr>
        </p:nvSpPr>
        <p:spPr>
          <a:xfrm>
            <a:off x="457200" y="304800"/>
            <a:ext cx="7315200" cy="1219200"/>
          </a:xfrm>
        </p:spPr>
        <p:txBody>
          <a:bodyPr/>
          <a:lstStyle/>
          <a:p>
            <a:r>
              <a:rPr lang="en-AU" kern="1200" dirty="0" smtClean="0"/>
              <a:t>Second Pillar: the </a:t>
            </a:r>
            <a:r>
              <a:rPr lang="en-AU" kern="1200" dirty="0"/>
              <a:t>Superannuation Guarantee</a:t>
            </a:r>
          </a:p>
        </p:txBody>
      </p:sp>
      <p:sp>
        <p:nvSpPr>
          <p:cNvPr id="552963" name="Rectangle 3"/>
          <p:cNvSpPr>
            <a:spLocks noGrp="1" noChangeArrowheads="1"/>
          </p:cNvSpPr>
          <p:nvPr>
            <p:ph type="body" idx="1"/>
          </p:nvPr>
        </p:nvSpPr>
        <p:spPr>
          <a:xfrm>
            <a:off x="823913" y="2284413"/>
            <a:ext cx="7078662" cy="3690937"/>
          </a:xfrm>
        </p:spPr>
        <p:txBody>
          <a:bodyPr/>
          <a:lstStyle/>
          <a:p>
            <a:r>
              <a:rPr lang="en-AU" sz="2800" b="1" dirty="0"/>
              <a:t>Funding</a:t>
            </a:r>
          </a:p>
          <a:p>
            <a:pPr lvl="1"/>
            <a:r>
              <a:rPr lang="en-AU" dirty="0"/>
              <a:t>Fully funded (9%  of  earnings)</a:t>
            </a:r>
          </a:p>
          <a:p>
            <a:pPr lvl="1"/>
            <a:r>
              <a:rPr lang="en-AU" dirty="0"/>
              <a:t>Individual accounts</a:t>
            </a:r>
          </a:p>
          <a:p>
            <a:pPr lvl="1"/>
            <a:r>
              <a:rPr lang="en-AU" dirty="0"/>
              <a:t>Few investment restrictions</a:t>
            </a:r>
          </a:p>
          <a:p>
            <a:pPr lvl="1">
              <a:buFontTx/>
              <a:buNone/>
            </a:pPr>
            <a:endParaRPr lang="en-AU" sz="1200" dirty="0"/>
          </a:p>
          <a:p>
            <a:r>
              <a:rPr lang="en-AU" sz="2800" b="1" dirty="0"/>
              <a:t>Coverage</a:t>
            </a:r>
          </a:p>
          <a:p>
            <a:pPr lvl="1"/>
            <a:r>
              <a:rPr lang="en-AU" dirty="0"/>
              <a:t>High for employees </a:t>
            </a:r>
          </a:p>
          <a:p>
            <a:pPr lvl="1"/>
            <a:r>
              <a:rPr lang="en-AU" dirty="0"/>
              <a:t>Self employed  not covered</a:t>
            </a:r>
          </a:p>
          <a:p>
            <a:pPr lvl="1"/>
            <a:endParaRPr lang="en-AU"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55010" name="Rectangle 2"/>
          <p:cNvSpPr>
            <a:spLocks noGrp="1" noChangeArrowheads="1"/>
          </p:cNvSpPr>
          <p:nvPr>
            <p:ph type="title"/>
          </p:nvPr>
        </p:nvSpPr>
        <p:spPr>
          <a:xfrm>
            <a:off x="762000" y="381000"/>
            <a:ext cx="7162800" cy="863600"/>
          </a:xfrm>
        </p:spPr>
        <p:txBody>
          <a:bodyPr/>
          <a:lstStyle/>
          <a:p>
            <a:r>
              <a:rPr lang="en-AU" kern="1200" dirty="0"/>
              <a:t>Features of the Superannuation Guarantee</a:t>
            </a:r>
          </a:p>
        </p:txBody>
      </p:sp>
      <p:sp>
        <p:nvSpPr>
          <p:cNvPr id="555011" name="Rectangle 3"/>
          <p:cNvSpPr>
            <a:spLocks noGrp="1" noChangeArrowheads="1"/>
          </p:cNvSpPr>
          <p:nvPr>
            <p:ph type="body" idx="1"/>
          </p:nvPr>
        </p:nvSpPr>
        <p:spPr>
          <a:xfrm>
            <a:off x="685800" y="2101850"/>
            <a:ext cx="7772400" cy="3873500"/>
          </a:xfrm>
        </p:spPr>
        <p:txBody>
          <a:bodyPr/>
          <a:lstStyle/>
          <a:p>
            <a:r>
              <a:rPr lang="en-AU" sz="2800" b="1" dirty="0"/>
              <a:t>Accumulation regulations</a:t>
            </a:r>
          </a:p>
          <a:p>
            <a:pPr lvl="1"/>
            <a:r>
              <a:rPr lang="en-AU" dirty="0"/>
              <a:t>Defined contribution</a:t>
            </a:r>
          </a:p>
          <a:p>
            <a:pPr lvl="1"/>
            <a:r>
              <a:rPr lang="en-AU" dirty="0"/>
              <a:t>Fully vested, preserved, portable</a:t>
            </a:r>
          </a:p>
          <a:p>
            <a:pPr lvl="1"/>
            <a:r>
              <a:rPr lang="en-AU" dirty="0"/>
              <a:t>Preservation age 55, moving to 60.</a:t>
            </a:r>
          </a:p>
          <a:p>
            <a:pPr lvl="1"/>
            <a:r>
              <a:rPr lang="en-AU" dirty="0"/>
              <a:t>No early withdrawals</a:t>
            </a:r>
          </a:p>
          <a:p>
            <a:r>
              <a:rPr lang="en-AU" sz="2800" b="1" dirty="0"/>
              <a:t>Benefits</a:t>
            </a:r>
          </a:p>
          <a:p>
            <a:pPr lvl="1"/>
            <a:r>
              <a:rPr lang="en-AU" dirty="0"/>
              <a:t>No income stream requirement on payout</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2000"/>
            <a:ext cx="7772400" cy="762000"/>
          </a:xfrm>
        </p:spPr>
        <p:txBody>
          <a:bodyPr/>
          <a:lstStyle/>
          <a:p>
            <a:r>
              <a:rPr lang="en-AU" dirty="0" smtClean="0"/>
              <a:t>Policy Development Status</a:t>
            </a:r>
            <a:endParaRPr lang="en-AU" dirty="0"/>
          </a:p>
        </p:txBody>
      </p:sp>
      <p:graphicFrame>
        <p:nvGraphicFramePr>
          <p:cNvPr id="5" name="Content Placeholder 4"/>
          <p:cNvGraphicFramePr>
            <a:graphicFrameLocks noGrp="1"/>
          </p:cNvGraphicFramePr>
          <p:nvPr>
            <p:ph idx="1"/>
          </p:nvPr>
        </p:nvGraphicFramePr>
        <p:xfrm>
          <a:off x="642909" y="2214554"/>
          <a:ext cx="7815291" cy="3117546"/>
        </p:xfrm>
        <a:graphic>
          <a:graphicData uri="http://schemas.openxmlformats.org/drawingml/2006/table">
            <a:tbl>
              <a:tblPr firstRow="1" bandRow="1">
                <a:tableStyleId>{5C22544A-7EE6-4342-B048-85BDC9FD1C3A}</a:tableStyleId>
              </a:tblPr>
              <a:tblGrid>
                <a:gridCol w="2605097"/>
                <a:gridCol w="2605097"/>
                <a:gridCol w="2605097"/>
              </a:tblGrid>
              <a:tr h="785818">
                <a:tc>
                  <a:txBody>
                    <a:bodyPr/>
                    <a:lstStyle/>
                    <a:p>
                      <a:endParaRPr lang="en-AU" b="1" dirty="0"/>
                    </a:p>
                  </a:txBody>
                  <a:tcPr anchor="ctr"/>
                </a:tc>
                <a:tc>
                  <a:txBody>
                    <a:bodyPr/>
                    <a:lstStyle/>
                    <a:p>
                      <a:r>
                        <a:rPr lang="en-AU" sz="2800" b="1" baseline="0" dirty="0" smtClean="0"/>
                        <a:t>Financing</a:t>
                      </a:r>
                      <a:endParaRPr lang="en-AU" sz="2800" b="1" baseline="0" dirty="0"/>
                    </a:p>
                  </a:txBody>
                  <a:tcPr anchor="ctr"/>
                </a:tc>
                <a:tc>
                  <a:txBody>
                    <a:bodyPr/>
                    <a:lstStyle/>
                    <a:p>
                      <a:r>
                        <a:rPr lang="en-AU" sz="2800" b="1" baseline="0" dirty="0" err="1" smtClean="0"/>
                        <a:t>Decumulation</a:t>
                      </a:r>
                      <a:endParaRPr lang="en-AU" sz="2800" b="1" baseline="0" dirty="0"/>
                    </a:p>
                  </a:txBody>
                  <a:tcPr anchor="ctr"/>
                </a:tc>
              </a:tr>
              <a:tr h="1143008">
                <a:tc>
                  <a:txBody>
                    <a:bodyPr/>
                    <a:lstStyle/>
                    <a:p>
                      <a:r>
                        <a:rPr lang="en-AU" sz="2800" b="1" dirty="0" smtClean="0"/>
                        <a:t>First pillar (unfunded)</a:t>
                      </a:r>
                      <a:endParaRPr lang="en-AU" sz="2800" b="1" dirty="0"/>
                    </a:p>
                  </a:txBody>
                  <a:tcPr anchor="ctr"/>
                </a:tc>
                <a:tc>
                  <a:txBody>
                    <a:bodyPr/>
                    <a:lstStyle/>
                    <a:p>
                      <a:r>
                        <a:rPr lang="en-AU" sz="2400" b="1" dirty="0" smtClean="0"/>
                        <a:t>General tax revenue</a:t>
                      </a:r>
                      <a:endParaRPr lang="en-AU" sz="2400" b="1" dirty="0"/>
                    </a:p>
                  </a:txBody>
                  <a:tcPr anchor="ctr"/>
                </a:tc>
                <a:tc>
                  <a:txBody>
                    <a:bodyPr/>
                    <a:lstStyle/>
                    <a:p>
                      <a:r>
                        <a:rPr lang="en-AU" sz="2400" b="1" dirty="0" smtClean="0"/>
                        <a:t>Age pension</a:t>
                      </a:r>
                      <a:endParaRPr lang="en-AU" sz="2400" b="1" dirty="0"/>
                    </a:p>
                  </a:txBody>
                  <a:tcPr anchor="ctr"/>
                </a:tc>
              </a:tr>
              <a:tr h="1178449">
                <a:tc>
                  <a:txBody>
                    <a:bodyPr/>
                    <a:lstStyle/>
                    <a:p>
                      <a:r>
                        <a:rPr lang="en-AU" sz="2800" b="1" dirty="0" smtClean="0"/>
                        <a:t>Second pillar (funded)</a:t>
                      </a:r>
                      <a:endParaRPr lang="en-AU" sz="2800" b="1" dirty="0"/>
                    </a:p>
                  </a:txBody>
                  <a:tcPr anchor="ctr"/>
                </a:tc>
                <a:tc>
                  <a:txBody>
                    <a:bodyPr/>
                    <a:lstStyle/>
                    <a:p>
                      <a:r>
                        <a:rPr lang="en-AU" sz="2400" b="1" dirty="0" smtClean="0"/>
                        <a:t>Super Guarantee contributions</a:t>
                      </a:r>
                      <a:endParaRPr lang="en-AU" sz="2400" b="1" dirty="0"/>
                    </a:p>
                  </a:txBody>
                  <a:tcPr anchor="ctr"/>
                </a:tc>
                <a:tc>
                  <a:txBody>
                    <a:bodyPr/>
                    <a:lstStyle/>
                    <a:p>
                      <a:r>
                        <a:rPr lang="en-AU" sz="2400" b="1" dirty="0" smtClean="0"/>
                        <a:t>           ?</a:t>
                      </a:r>
                      <a:endParaRPr lang="en-AU" sz="2400" b="1" dirty="0"/>
                    </a:p>
                  </a:txBody>
                  <a:tcPr anchor="ct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Outline of talk</a:t>
            </a:r>
            <a:endParaRPr lang="en-AU" dirty="0"/>
          </a:p>
        </p:txBody>
      </p:sp>
      <p:sp>
        <p:nvSpPr>
          <p:cNvPr id="3" name="Content Placeholder 2"/>
          <p:cNvSpPr>
            <a:spLocks noGrp="1"/>
          </p:cNvSpPr>
          <p:nvPr>
            <p:ph idx="1"/>
          </p:nvPr>
        </p:nvSpPr>
        <p:spPr/>
        <p:txBody>
          <a:bodyPr/>
          <a:lstStyle/>
          <a:p>
            <a:r>
              <a:rPr lang="en-AU" dirty="0" smtClean="0"/>
              <a:t>Demographics</a:t>
            </a:r>
          </a:p>
          <a:p>
            <a:r>
              <a:rPr lang="en-AU" dirty="0" smtClean="0"/>
              <a:t>Market developments</a:t>
            </a:r>
          </a:p>
          <a:p>
            <a:r>
              <a:rPr lang="en-AU" dirty="0" smtClean="0"/>
              <a:t>What do people want?</a:t>
            </a:r>
          </a:p>
          <a:p>
            <a:r>
              <a:rPr lang="en-AU" dirty="0" smtClean="0"/>
              <a:t>How can this be delivered?</a:t>
            </a:r>
          </a:p>
          <a:p>
            <a:pPr lvl="1"/>
            <a:r>
              <a:rPr lang="en-AU" dirty="0" smtClean="0"/>
              <a:t>Policy designs – some specific country examples</a:t>
            </a:r>
          </a:p>
          <a:p>
            <a:r>
              <a:rPr lang="en-AU" dirty="0" smtClean="0"/>
              <a:t>Future trends and new products</a:t>
            </a:r>
          </a:p>
          <a:p>
            <a:endParaRPr lang="en-AU" dirty="0" smtClean="0"/>
          </a:p>
          <a:p>
            <a:endParaRPr lang="en-AU"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Policy Development Status</a:t>
            </a:r>
            <a:endParaRPr lang="en-AU" dirty="0"/>
          </a:p>
        </p:txBody>
      </p:sp>
      <p:sp>
        <p:nvSpPr>
          <p:cNvPr id="3" name="Content Placeholder 2"/>
          <p:cNvSpPr>
            <a:spLocks noGrp="1"/>
          </p:cNvSpPr>
          <p:nvPr>
            <p:ph idx="1"/>
          </p:nvPr>
        </p:nvSpPr>
        <p:spPr/>
        <p:txBody>
          <a:bodyPr/>
          <a:lstStyle/>
          <a:p>
            <a:r>
              <a:rPr lang="en-AU" dirty="0" smtClean="0"/>
              <a:t>No inter-pillar co-ordination</a:t>
            </a:r>
          </a:p>
          <a:p>
            <a:pPr lvl="1"/>
            <a:r>
              <a:rPr lang="en-AU" dirty="0" smtClean="0">
                <a:solidFill>
                  <a:srgbClr val="FF0000"/>
                </a:solidFill>
              </a:rPr>
              <a:t>Access ages </a:t>
            </a:r>
            <a:r>
              <a:rPr lang="en-AU" dirty="0" smtClean="0"/>
              <a:t>differ between pillars</a:t>
            </a:r>
          </a:p>
          <a:p>
            <a:pPr lvl="1"/>
            <a:r>
              <a:rPr lang="en-AU" dirty="0" smtClean="0">
                <a:solidFill>
                  <a:srgbClr val="FF0000"/>
                </a:solidFill>
              </a:rPr>
              <a:t>Means test treatment</a:t>
            </a:r>
            <a:r>
              <a:rPr lang="en-AU" dirty="0" smtClean="0"/>
              <a:t> of superannuation drawdown inconsistent</a:t>
            </a:r>
          </a:p>
          <a:p>
            <a:pPr lvl="1"/>
            <a:r>
              <a:rPr lang="en-AU" dirty="0" smtClean="0">
                <a:solidFill>
                  <a:srgbClr val="FF0000"/>
                </a:solidFill>
              </a:rPr>
              <a:t>Tax  treatment</a:t>
            </a:r>
            <a:r>
              <a:rPr lang="en-AU" dirty="0" smtClean="0"/>
              <a:t>  inconsistent</a:t>
            </a:r>
          </a:p>
          <a:p>
            <a:r>
              <a:rPr lang="en-AU" dirty="0" smtClean="0"/>
              <a:t>No inter-agency co-ordination</a:t>
            </a:r>
          </a:p>
          <a:p>
            <a:pPr lvl="1"/>
            <a:r>
              <a:rPr lang="en-AU" dirty="0" smtClean="0"/>
              <a:t>Taxation office (ATO), Prudential authority (APRA), Social Security (</a:t>
            </a:r>
            <a:r>
              <a:rPr lang="en-AU" dirty="0" err="1" smtClean="0"/>
              <a:t>FaHCSIA</a:t>
            </a:r>
            <a:r>
              <a:rPr lang="en-AU" dirty="0" smtClean="0"/>
              <a:t>) have no common objective with retirement </a:t>
            </a:r>
            <a:r>
              <a:rPr lang="en-AU" dirty="0" err="1" smtClean="0"/>
              <a:t>drawdowns</a:t>
            </a:r>
            <a:r>
              <a:rPr lang="en-AU" dirty="0" smtClean="0"/>
              <a:t> </a:t>
            </a:r>
          </a:p>
          <a:p>
            <a:pPr lvl="1">
              <a:buNone/>
            </a:pPr>
            <a:endParaRPr lang="en-AU" dirty="0" smtClean="0"/>
          </a:p>
          <a:p>
            <a:endParaRPr lang="en-AU" dirty="0" smtClean="0"/>
          </a:p>
          <a:p>
            <a:endParaRPr lang="en-AU"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AU" sz="3200" dirty="0" smtClean="0">
                <a:latin typeface="+mn-lt"/>
                <a:ea typeface="+mn-ea"/>
                <a:cs typeface="+mn-cs"/>
              </a:rPr>
              <a:t>Lump sums and policy</a:t>
            </a:r>
            <a:endParaRPr lang="en-AU" sz="3200" dirty="0">
              <a:latin typeface="+mn-lt"/>
              <a:ea typeface="+mn-ea"/>
              <a:cs typeface="+mn-cs"/>
            </a:endParaRPr>
          </a:p>
        </p:txBody>
      </p:sp>
      <p:sp>
        <p:nvSpPr>
          <p:cNvPr id="3" name="Content Placeholder 2"/>
          <p:cNvSpPr>
            <a:spLocks noGrp="1"/>
          </p:cNvSpPr>
          <p:nvPr>
            <p:ph idx="1"/>
          </p:nvPr>
        </p:nvSpPr>
        <p:spPr/>
        <p:txBody>
          <a:bodyPr/>
          <a:lstStyle/>
          <a:p>
            <a:r>
              <a:rPr lang="en-AU" dirty="0" smtClean="0"/>
              <a:t>Lump sums preferred until 2007</a:t>
            </a:r>
          </a:p>
          <a:p>
            <a:pPr lvl="1"/>
            <a:r>
              <a:rPr lang="en-AU" dirty="0" smtClean="0"/>
              <a:t>Tax-free threshold now &gt;$100,000</a:t>
            </a:r>
          </a:p>
          <a:p>
            <a:r>
              <a:rPr lang="en-AU" dirty="0" smtClean="0"/>
              <a:t>But since 2005:</a:t>
            </a:r>
          </a:p>
          <a:p>
            <a:pPr lvl="1"/>
            <a:r>
              <a:rPr lang="en-AU" dirty="0" smtClean="0"/>
              <a:t>Transition to retirement legislation </a:t>
            </a:r>
            <a:r>
              <a:rPr lang="en-AU" dirty="0" smtClean="0">
                <a:sym typeface="Wingdings" pitchFamily="2" charset="2"/>
              </a:rPr>
              <a:t> </a:t>
            </a:r>
            <a:r>
              <a:rPr lang="en-AU" dirty="0" smtClean="0"/>
              <a:t> benefits taken as income accessed while still working and contributing</a:t>
            </a:r>
          </a:p>
          <a:p>
            <a:r>
              <a:rPr lang="en-AU" dirty="0" smtClean="0"/>
              <a:t>2007: Tax-free benefits for 60+ </a:t>
            </a:r>
            <a:r>
              <a:rPr lang="en-AU" dirty="0" smtClean="0">
                <a:sym typeface="Wingdings" pitchFamily="2" charset="2"/>
              </a:rPr>
              <a:t> better to leave your money behind the super veil</a:t>
            </a:r>
            <a:r>
              <a:rPr lang="en-AU" dirty="0" smtClean="0"/>
              <a:t> </a:t>
            </a:r>
            <a:endParaRPr lang="en-AU"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AU"/>
          </a:p>
        </p:txBody>
      </p:sp>
      <p:sp>
        <p:nvSpPr>
          <p:cNvPr id="3" name="Content Placeholder 2"/>
          <p:cNvSpPr>
            <a:spLocks noGrp="1"/>
          </p:cNvSpPr>
          <p:nvPr>
            <p:ph idx="1"/>
          </p:nvPr>
        </p:nvSpPr>
        <p:spPr/>
        <p:txBody>
          <a:bodyPr/>
          <a:lstStyle/>
          <a:p>
            <a:endParaRPr lang="en-AU"/>
          </a:p>
        </p:txBody>
      </p:sp>
      <p:graphicFrame>
        <p:nvGraphicFramePr>
          <p:cNvPr id="4" name="Chart 3"/>
          <p:cNvGraphicFramePr>
            <a:graphicFrameLocks noGrp="1"/>
          </p:cNvGraphicFramePr>
          <p:nvPr/>
        </p:nvGraphicFramePr>
        <p:xfrm>
          <a:off x="-33337" y="619125"/>
          <a:ext cx="9210675" cy="561975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AU" dirty="0" smtClean="0">
                <a:latin typeface="+mn-lt"/>
                <a:ea typeface="+mn-ea"/>
                <a:cs typeface="+mn-cs"/>
              </a:rPr>
              <a:t>Available products (Australia)</a:t>
            </a:r>
          </a:p>
        </p:txBody>
      </p:sp>
      <p:sp>
        <p:nvSpPr>
          <p:cNvPr id="3" name="Content Placeholder 2"/>
          <p:cNvSpPr>
            <a:spLocks noGrp="1"/>
          </p:cNvSpPr>
          <p:nvPr>
            <p:ph idx="1"/>
          </p:nvPr>
        </p:nvSpPr>
        <p:spPr>
          <a:xfrm>
            <a:off x="685800" y="1643050"/>
            <a:ext cx="7772400" cy="5715040"/>
          </a:xfrm>
        </p:spPr>
        <p:txBody>
          <a:bodyPr/>
          <a:lstStyle/>
          <a:p>
            <a:r>
              <a:rPr lang="en-AU" dirty="0" smtClean="0"/>
              <a:t>Phased withdrawals</a:t>
            </a:r>
          </a:p>
          <a:p>
            <a:pPr lvl="1"/>
            <a:r>
              <a:rPr lang="en-AU" dirty="0" smtClean="0"/>
              <a:t>Account-based pensions have minimum drawdown only</a:t>
            </a:r>
          </a:p>
          <a:p>
            <a:r>
              <a:rPr lang="en-AU" dirty="0" smtClean="0"/>
              <a:t>Life annuities</a:t>
            </a:r>
          </a:p>
          <a:p>
            <a:r>
              <a:rPr lang="en-AU" dirty="0" smtClean="0"/>
              <a:t>Short term-certain annuities</a:t>
            </a:r>
          </a:p>
          <a:p>
            <a:r>
              <a:rPr lang="en-AU" dirty="0" smtClean="0"/>
              <a:t>Long term (life expectancy) annuities</a:t>
            </a:r>
          </a:p>
          <a:p>
            <a:pPr>
              <a:buNone/>
            </a:pPr>
            <a:r>
              <a:rPr lang="en-AU" dirty="0" smtClean="0"/>
              <a:t>On the radar:</a:t>
            </a:r>
          </a:p>
          <a:p>
            <a:pPr>
              <a:buNone/>
            </a:pPr>
            <a:r>
              <a:rPr lang="en-AU" dirty="0" smtClean="0"/>
              <a:t>GMIAs</a:t>
            </a:r>
          </a:p>
          <a:p>
            <a:endParaRPr lang="en-AU"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algn="l" eaLnBrk="1" hangingPunct="1"/>
            <a:r>
              <a:rPr lang="en-AU" dirty="0" smtClean="0"/>
              <a:t>What is still missing?</a:t>
            </a:r>
          </a:p>
        </p:txBody>
      </p:sp>
      <p:sp>
        <p:nvSpPr>
          <p:cNvPr id="24579" name="Rectangle 3"/>
          <p:cNvSpPr>
            <a:spLocks noGrp="1" noChangeArrowheads="1"/>
          </p:cNvSpPr>
          <p:nvPr>
            <p:ph type="body" idx="1"/>
          </p:nvPr>
        </p:nvSpPr>
        <p:spPr/>
        <p:txBody>
          <a:bodyPr/>
          <a:lstStyle/>
          <a:p>
            <a:pPr eaLnBrk="1" hangingPunct="1"/>
            <a:r>
              <a:rPr lang="en-US" dirty="0" smtClean="0"/>
              <a:t>Most longevity insurance products under-produced</a:t>
            </a:r>
          </a:p>
          <a:p>
            <a:pPr eaLnBrk="1" hangingPunct="1"/>
            <a:r>
              <a:rPr lang="en-US" dirty="0" smtClean="0"/>
              <a:t>Products which allow investment risk exposure combined with longevity insurance </a:t>
            </a:r>
          </a:p>
          <a:p>
            <a:pPr eaLnBrk="1" hangingPunct="1"/>
            <a:r>
              <a:rPr lang="en-US" dirty="0" smtClean="0"/>
              <a:t>Opportunities for accessing home equity</a:t>
            </a:r>
          </a:p>
          <a:p>
            <a:pPr eaLnBrk="1" hangingPunct="1"/>
            <a:r>
              <a:rPr lang="en-US" dirty="0" smtClean="0"/>
              <a:t>LTC insurance almost zero </a:t>
            </a:r>
          </a:p>
          <a:p>
            <a:pPr eaLnBrk="1" hangingPunct="1"/>
            <a:r>
              <a:rPr lang="en-US" dirty="0" smtClean="0"/>
              <a:t>Evidence based regulation</a:t>
            </a:r>
          </a:p>
          <a:p>
            <a:pPr eaLnBrk="1" hangingPunct="1">
              <a:buFont typeface="Wingdings" pitchFamily="2" charset="2"/>
              <a:buNone/>
            </a:pPr>
            <a:endParaRPr lang="en-AU"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Current debates in Australia</a:t>
            </a:r>
            <a:endParaRPr lang="en-AU" dirty="0"/>
          </a:p>
        </p:txBody>
      </p:sp>
      <p:sp>
        <p:nvSpPr>
          <p:cNvPr id="3" name="Content Placeholder 2"/>
          <p:cNvSpPr>
            <a:spLocks noGrp="1"/>
          </p:cNvSpPr>
          <p:nvPr>
            <p:ph idx="1"/>
          </p:nvPr>
        </p:nvSpPr>
        <p:spPr/>
        <p:txBody>
          <a:bodyPr/>
          <a:lstStyle/>
          <a:p>
            <a:r>
              <a:rPr lang="en-AU" sz="2800" dirty="0" smtClean="0"/>
              <a:t>Should there be a higher mandatory contribution rate?</a:t>
            </a:r>
          </a:p>
          <a:p>
            <a:r>
              <a:rPr lang="en-AU" sz="2800" dirty="0" smtClean="0"/>
              <a:t>Should there be a “late-life” mandatory annuity?</a:t>
            </a:r>
          </a:p>
          <a:p>
            <a:r>
              <a:rPr lang="en-AU" sz="2800" dirty="0" smtClean="0"/>
              <a:t>Should the first pillar be “buy-able”?</a:t>
            </a:r>
          </a:p>
          <a:p>
            <a:r>
              <a:rPr lang="en-AU" sz="2800" dirty="0" smtClean="0"/>
              <a:t>Should earnings tests be relaxed on the age pension?</a:t>
            </a:r>
          </a:p>
          <a:p>
            <a:r>
              <a:rPr lang="en-AU" sz="2800" dirty="0" smtClean="0"/>
              <a:t>Super </a:t>
            </a:r>
            <a:r>
              <a:rPr lang="en-AU" sz="2800" dirty="0" smtClean="0"/>
              <a:t>funds in drawdown activity </a:t>
            </a:r>
          </a:p>
          <a:p>
            <a:endParaRPr lang="en-AU"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890" name="Rectangle 2"/>
          <p:cNvSpPr>
            <a:spLocks noGrp="1" noChangeArrowheads="1"/>
          </p:cNvSpPr>
          <p:nvPr>
            <p:ph type="title"/>
          </p:nvPr>
        </p:nvSpPr>
        <p:spPr>
          <a:xfrm>
            <a:off x="609600" y="381000"/>
            <a:ext cx="8534400" cy="1143000"/>
          </a:xfrm>
        </p:spPr>
        <p:txBody>
          <a:bodyPr/>
          <a:lstStyle/>
          <a:p>
            <a:r>
              <a:rPr lang="en-US" sz="3200"/>
              <a:t>International Experience</a:t>
            </a:r>
            <a:br>
              <a:rPr lang="en-US" sz="3200"/>
            </a:br>
            <a:r>
              <a:rPr lang="en-US"/>
              <a:t>Chile</a:t>
            </a:r>
            <a:endParaRPr lang="en-AU"/>
          </a:p>
        </p:txBody>
      </p:sp>
      <p:sp>
        <p:nvSpPr>
          <p:cNvPr id="293893" name="Rectangle 5"/>
          <p:cNvSpPr>
            <a:spLocks noGrp="1" noChangeArrowheads="1"/>
          </p:cNvSpPr>
          <p:nvPr>
            <p:ph type="body" idx="1"/>
          </p:nvPr>
        </p:nvSpPr>
        <p:spPr>
          <a:xfrm>
            <a:off x="304800" y="1752600"/>
            <a:ext cx="8534400" cy="5105400"/>
          </a:xfrm>
        </p:spPr>
        <p:txBody>
          <a:bodyPr/>
          <a:lstStyle/>
          <a:p>
            <a:pPr>
              <a:lnSpc>
                <a:spcPct val="90000"/>
              </a:lnSpc>
              <a:spcAft>
                <a:spcPct val="50000"/>
              </a:spcAft>
              <a:buSzPct val="40000"/>
            </a:pPr>
            <a:r>
              <a:rPr lang="en-US" sz="2800" dirty="0"/>
              <a:t>Transfer to full </a:t>
            </a:r>
            <a:r>
              <a:rPr lang="en-US" sz="2800" dirty="0" err="1"/>
              <a:t>privatisation</a:t>
            </a:r>
            <a:r>
              <a:rPr lang="en-US" sz="2800" dirty="0"/>
              <a:t> in 1981</a:t>
            </a:r>
          </a:p>
          <a:p>
            <a:pPr>
              <a:lnSpc>
                <a:spcPct val="90000"/>
              </a:lnSpc>
              <a:spcAft>
                <a:spcPct val="50000"/>
              </a:spcAft>
              <a:buSzPct val="40000"/>
            </a:pPr>
            <a:r>
              <a:rPr lang="en-US" sz="2800" dirty="0"/>
              <a:t>Compulsory for all workers – </a:t>
            </a:r>
            <a:r>
              <a:rPr lang="en-US" sz="2800" dirty="0" smtClean="0"/>
              <a:t>but poor compliance</a:t>
            </a:r>
            <a:endParaRPr lang="en-US" sz="2800" dirty="0"/>
          </a:p>
          <a:p>
            <a:pPr>
              <a:lnSpc>
                <a:spcPct val="90000"/>
              </a:lnSpc>
              <a:spcAft>
                <a:spcPct val="50000"/>
              </a:spcAft>
              <a:buSzPct val="40000"/>
            </a:pPr>
            <a:r>
              <a:rPr lang="en-US" sz="2800" dirty="0"/>
              <a:t>10% of wages invested in private accumulation accounts </a:t>
            </a:r>
          </a:p>
          <a:p>
            <a:pPr>
              <a:lnSpc>
                <a:spcPct val="90000"/>
              </a:lnSpc>
              <a:spcAft>
                <a:spcPct val="50000"/>
              </a:spcAft>
              <a:buSzPct val="40000"/>
            </a:pPr>
            <a:r>
              <a:rPr lang="en-US" sz="2800" dirty="0"/>
              <a:t>Regulated investment choice</a:t>
            </a:r>
          </a:p>
          <a:p>
            <a:pPr>
              <a:lnSpc>
                <a:spcPct val="90000"/>
              </a:lnSpc>
              <a:spcAft>
                <a:spcPct val="50000"/>
              </a:spcAft>
              <a:buSzPct val="40000"/>
            </a:pPr>
            <a:r>
              <a:rPr lang="en-US" sz="2800" dirty="0" smtClean="0"/>
              <a:t>Government </a:t>
            </a:r>
            <a:r>
              <a:rPr lang="en-US" sz="2800" dirty="0"/>
              <a:t>guarantees annual returns (in range)</a:t>
            </a:r>
          </a:p>
          <a:p>
            <a:pPr>
              <a:lnSpc>
                <a:spcPct val="90000"/>
              </a:lnSpc>
              <a:spcAft>
                <a:spcPct val="50000"/>
              </a:spcAft>
              <a:buSzPct val="40000"/>
            </a:pPr>
            <a:r>
              <a:rPr lang="en-US" sz="2800" dirty="0"/>
              <a:t>Administered in private sector by AFPs</a:t>
            </a:r>
          </a:p>
          <a:p>
            <a:pPr>
              <a:lnSpc>
                <a:spcPct val="90000"/>
              </a:lnSpc>
              <a:spcAft>
                <a:spcPct val="50000"/>
              </a:spcAft>
              <a:buSzPct val="40000"/>
            </a:pPr>
            <a:r>
              <a:rPr lang="en-US" sz="2800" dirty="0"/>
              <a:t>Indexed annuity or phased withdrawal only</a:t>
            </a:r>
            <a:endParaRPr lang="en-AU" sz="2800" dirty="0"/>
          </a:p>
        </p:txBody>
      </p:sp>
      <p:pic>
        <p:nvPicPr>
          <p:cNvPr id="293896" name="Picture 8" descr="chile-flag"/>
          <p:cNvPicPr>
            <a:picLocks noChangeAspect="1" noChangeArrowheads="1"/>
          </p:cNvPicPr>
          <p:nvPr/>
        </p:nvPicPr>
        <p:blipFill>
          <a:blip r:embed="rId3"/>
          <a:srcRect/>
          <a:stretch>
            <a:fillRect/>
          </a:stretch>
        </p:blipFill>
        <p:spPr bwMode="auto">
          <a:xfrm>
            <a:off x="7086600" y="762000"/>
            <a:ext cx="1524000" cy="914400"/>
          </a:xfrm>
          <a:prstGeom prst="rect">
            <a:avLst/>
          </a:prstGeom>
          <a:noFill/>
          <a:ln w="9525">
            <a:solidFill>
              <a:schemeClr val="tx1"/>
            </a:solidFill>
            <a:miter lim="800000"/>
            <a:headEnd/>
            <a:tailEnd/>
          </a:ln>
        </p:spPr>
      </p:pic>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Some points about Chile</a:t>
            </a:r>
            <a:endParaRPr lang="en-AU" dirty="0"/>
          </a:p>
        </p:txBody>
      </p:sp>
      <p:sp>
        <p:nvSpPr>
          <p:cNvPr id="3" name="Content Placeholder 2"/>
          <p:cNvSpPr>
            <a:spLocks noGrp="1"/>
          </p:cNvSpPr>
          <p:nvPr>
            <p:ph idx="1"/>
          </p:nvPr>
        </p:nvSpPr>
        <p:spPr/>
        <p:txBody>
          <a:bodyPr/>
          <a:lstStyle/>
          <a:p>
            <a:r>
              <a:rPr lang="en-AU" dirty="0" smtClean="0"/>
              <a:t>Contribution rate not debated</a:t>
            </a:r>
          </a:p>
          <a:p>
            <a:r>
              <a:rPr lang="en-AU" dirty="0" smtClean="0"/>
              <a:t>Elaborate drawdown policy e.g., early retirement requires </a:t>
            </a:r>
            <a:r>
              <a:rPr lang="en-AU" dirty="0" smtClean="0"/>
              <a:t>indexed life </a:t>
            </a:r>
            <a:r>
              <a:rPr lang="en-AU" dirty="0" smtClean="0"/>
              <a:t>annuity at a level to keep you off  social pension</a:t>
            </a:r>
          </a:p>
          <a:p>
            <a:r>
              <a:rPr lang="en-AU" dirty="0" smtClean="0"/>
              <a:t>Annuity design includes reversion for spouse</a:t>
            </a:r>
          </a:p>
          <a:p>
            <a:r>
              <a:rPr lang="en-AU" dirty="0" smtClean="0"/>
              <a:t>Major issue around participation </a:t>
            </a:r>
          </a:p>
          <a:p>
            <a:r>
              <a:rPr lang="en-AU" dirty="0" smtClean="0"/>
              <a:t>Big problem with fees and commissions, now regulated</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A4A788F7-08C4-401E-9679-C822E16730EB}" type="slidenum">
              <a:rPr lang="en-US" sz="1200">
                <a:solidFill>
                  <a:schemeClr val="tx1">
                    <a:tint val="75000"/>
                  </a:schemeClr>
                </a:solidFill>
                <a:latin typeface="+mn-lt"/>
                <a:cs typeface="+mn-cs"/>
              </a:rPr>
              <a:pPr algn="r" fontAlgn="auto">
                <a:spcBef>
                  <a:spcPts val="0"/>
                </a:spcBef>
                <a:spcAft>
                  <a:spcPts val="0"/>
                </a:spcAft>
                <a:defRPr/>
              </a:pPr>
              <a:t>28</a:t>
            </a:fld>
            <a:endParaRPr lang="en-US" sz="1200">
              <a:solidFill>
                <a:schemeClr val="tx1">
                  <a:tint val="75000"/>
                </a:schemeClr>
              </a:solidFill>
              <a:latin typeface="+mn-lt"/>
              <a:cs typeface="+mn-cs"/>
            </a:endParaRPr>
          </a:p>
        </p:txBody>
      </p:sp>
      <p:sp>
        <p:nvSpPr>
          <p:cNvPr id="579587" name="Title 1"/>
          <p:cNvSpPr>
            <a:spLocks noGrp="1"/>
          </p:cNvSpPr>
          <p:nvPr>
            <p:ph type="title" idx="4294967295"/>
          </p:nvPr>
        </p:nvSpPr>
        <p:spPr>
          <a:xfrm>
            <a:off x="228600" y="274638"/>
            <a:ext cx="8610600" cy="792162"/>
          </a:xfrm>
        </p:spPr>
        <p:txBody>
          <a:bodyPr/>
          <a:lstStyle/>
          <a:p>
            <a:pPr eaLnBrk="1" hangingPunct="1"/>
            <a:r>
              <a:rPr lang="en-US" dirty="0" smtClean="0"/>
              <a:t>Time Pattern of Insurance Company Commissions </a:t>
            </a:r>
            <a:r>
              <a:rPr lang="en-US" sz="2400" dirty="0" smtClean="0"/>
              <a:t>(as front end % of balance)</a:t>
            </a:r>
          </a:p>
        </p:txBody>
      </p:sp>
      <p:sp>
        <p:nvSpPr>
          <p:cNvPr id="579592" name="Text Box 13"/>
          <p:cNvSpPr txBox="1">
            <a:spLocks noChangeArrowheads="1"/>
          </p:cNvSpPr>
          <p:nvPr/>
        </p:nvSpPr>
        <p:spPr bwMode="auto">
          <a:xfrm>
            <a:off x="5029200" y="1447800"/>
            <a:ext cx="1162050" cy="366713"/>
          </a:xfrm>
          <a:prstGeom prst="rect">
            <a:avLst/>
          </a:prstGeom>
          <a:noFill/>
          <a:ln w="9525">
            <a:noFill/>
            <a:miter lim="800000"/>
            <a:headEnd/>
            <a:tailEnd/>
          </a:ln>
        </p:spPr>
        <p:txBody>
          <a:bodyPr>
            <a:spAutoFit/>
          </a:bodyPr>
          <a:lstStyle/>
          <a:p>
            <a:r>
              <a:rPr lang="en-US"/>
              <a:t>Draft Law</a:t>
            </a:r>
          </a:p>
        </p:txBody>
      </p:sp>
      <p:sp>
        <p:nvSpPr>
          <p:cNvPr id="579593" name="Text Box 14"/>
          <p:cNvSpPr txBox="1">
            <a:spLocks noChangeArrowheads="1"/>
          </p:cNvSpPr>
          <p:nvPr/>
        </p:nvSpPr>
        <p:spPr bwMode="auto">
          <a:xfrm>
            <a:off x="7239000" y="1677988"/>
            <a:ext cx="1428750" cy="366712"/>
          </a:xfrm>
          <a:prstGeom prst="rect">
            <a:avLst/>
          </a:prstGeom>
          <a:noFill/>
          <a:ln w="9525">
            <a:noFill/>
            <a:miter lim="800000"/>
            <a:headEnd/>
            <a:tailEnd/>
          </a:ln>
        </p:spPr>
        <p:txBody>
          <a:bodyPr>
            <a:spAutoFit/>
          </a:bodyPr>
          <a:lstStyle/>
          <a:p>
            <a:r>
              <a:rPr lang="en-US"/>
              <a:t>Law Passed</a:t>
            </a:r>
          </a:p>
        </p:txBody>
      </p:sp>
      <p:pic>
        <p:nvPicPr>
          <p:cNvPr id="579594" name="Picture 10"/>
          <p:cNvPicPr>
            <a:picLocks noChangeAspect="1" noChangeArrowheads="1"/>
          </p:cNvPicPr>
          <p:nvPr/>
        </p:nvPicPr>
        <p:blipFill>
          <a:blip r:embed="rId3"/>
          <a:srcRect/>
          <a:stretch>
            <a:fillRect/>
          </a:stretch>
        </p:blipFill>
        <p:spPr bwMode="auto">
          <a:xfrm>
            <a:off x="304800" y="1981200"/>
            <a:ext cx="8550275" cy="4329113"/>
          </a:xfrm>
          <a:prstGeom prst="rect">
            <a:avLst/>
          </a:prstGeom>
          <a:noFill/>
          <a:ln w="9525">
            <a:noFill/>
            <a:miter lim="800000"/>
            <a:headEnd/>
            <a:tailEnd/>
          </a:ln>
          <a:effectLst/>
        </p:spPr>
      </p:pic>
      <p:sp>
        <p:nvSpPr>
          <p:cNvPr id="579595" name="Line 11"/>
          <p:cNvSpPr>
            <a:spLocks noChangeShapeType="1"/>
          </p:cNvSpPr>
          <p:nvPr/>
        </p:nvSpPr>
        <p:spPr bwMode="auto">
          <a:xfrm>
            <a:off x="5562600" y="2057400"/>
            <a:ext cx="0" cy="3505200"/>
          </a:xfrm>
          <a:prstGeom prst="line">
            <a:avLst/>
          </a:prstGeom>
          <a:noFill/>
          <a:ln w="9525">
            <a:solidFill>
              <a:schemeClr val="tx1"/>
            </a:solidFill>
            <a:prstDash val="dash"/>
            <a:round/>
            <a:headEnd/>
            <a:tailEnd/>
          </a:ln>
          <a:effectLst/>
        </p:spPr>
        <p:txBody>
          <a:bodyPr/>
          <a:lstStyle/>
          <a:p>
            <a:endParaRPr lang="en-US"/>
          </a:p>
        </p:txBody>
      </p:sp>
      <p:sp>
        <p:nvSpPr>
          <p:cNvPr id="579596" name="Line 12"/>
          <p:cNvSpPr>
            <a:spLocks noChangeShapeType="1"/>
          </p:cNvSpPr>
          <p:nvPr/>
        </p:nvSpPr>
        <p:spPr bwMode="auto">
          <a:xfrm>
            <a:off x="7239000" y="2209800"/>
            <a:ext cx="0" cy="3505200"/>
          </a:xfrm>
          <a:prstGeom prst="line">
            <a:avLst/>
          </a:prstGeom>
          <a:noFill/>
          <a:ln w="9525">
            <a:solidFill>
              <a:schemeClr val="tx1"/>
            </a:solidFill>
            <a:prstDash val="dash"/>
            <a:round/>
            <a:headEnd/>
            <a:tailEnd/>
          </a:ln>
          <a:effectLst/>
        </p:spPr>
        <p:txBody>
          <a:bodyPr/>
          <a:lstStyle/>
          <a:p>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46" name="Picture 6" descr="singapore-flag">
            <a:hlinkClick r:id="rId3"/>
          </p:cNvPr>
          <p:cNvPicPr>
            <a:picLocks noChangeAspect="1" noChangeArrowheads="1"/>
          </p:cNvPicPr>
          <p:nvPr/>
        </p:nvPicPr>
        <p:blipFill>
          <a:blip r:embed="rId4"/>
          <a:srcRect/>
          <a:stretch>
            <a:fillRect/>
          </a:stretch>
        </p:blipFill>
        <p:spPr bwMode="auto">
          <a:xfrm>
            <a:off x="7061200" y="685800"/>
            <a:ext cx="1600200" cy="1143000"/>
          </a:xfrm>
          <a:prstGeom prst="rect">
            <a:avLst/>
          </a:prstGeom>
          <a:noFill/>
          <a:ln w="9525">
            <a:solidFill>
              <a:schemeClr val="tx1"/>
            </a:solidFill>
            <a:miter lim="800000"/>
            <a:headEnd/>
            <a:tailEnd/>
          </a:ln>
        </p:spPr>
      </p:pic>
      <p:sp>
        <p:nvSpPr>
          <p:cNvPr id="368643" name="Rectangle 3"/>
          <p:cNvSpPr>
            <a:spLocks noGrp="1" noChangeArrowheads="1"/>
          </p:cNvSpPr>
          <p:nvPr>
            <p:ph type="body" idx="1"/>
          </p:nvPr>
        </p:nvSpPr>
        <p:spPr>
          <a:xfrm>
            <a:off x="304800" y="1676400"/>
            <a:ext cx="8458200" cy="4876800"/>
          </a:xfrm>
        </p:spPr>
        <p:txBody>
          <a:bodyPr/>
          <a:lstStyle/>
          <a:p>
            <a:pPr>
              <a:spcAft>
                <a:spcPct val="50000"/>
              </a:spcAft>
              <a:buSzPct val="40000"/>
            </a:pPr>
            <a:r>
              <a:rPr lang="en-US" sz="2400" dirty="0" smtClean="0"/>
              <a:t>Mandatory saving in accumulation accounts</a:t>
            </a:r>
          </a:p>
          <a:p>
            <a:pPr>
              <a:spcAft>
                <a:spcPct val="50000"/>
              </a:spcAft>
              <a:buSzPct val="40000"/>
            </a:pPr>
            <a:r>
              <a:rPr lang="en-US" sz="2400" dirty="0" smtClean="0"/>
              <a:t>Publicly administered </a:t>
            </a:r>
            <a:r>
              <a:rPr lang="en-US" sz="2400" dirty="0"/>
              <a:t>Central Provident Fund set up in </a:t>
            </a:r>
            <a:r>
              <a:rPr lang="en-US" sz="2400" dirty="0" smtClean="0"/>
              <a:t>1955</a:t>
            </a:r>
            <a:endParaRPr lang="en-US" sz="2400" dirty="0"/>
          </a:p>
          <a:p>
            <a:pPr>
              <a:lnSpc>
                <a:spcPct val="90000"/>
              </a:lnSpc>
              <a:spcAft>
                <a:spcPct val="50000"/>
              </a:spcAft>
              <a:buSzPct val="40000"/>
            </a:pPr>
            <a:r>
              <a:rPr lang="en-US" sz="2400" dirty="0"/>
              <a:t>Regulated investment rules have constrained returns severely</a:t>
            </a:r>
          </a:p>
          <a:p>
            <a:pPr>
              <a:lnSpc>
                <a:spcPct val="90000"/>
              </a:lnSpc>
              <a:spcAft>
                <a:spcPct val="50000"/>
              </a:spcAft>
              <a:buSzPct val="40000"/>
            </a:pPr>
            <a:r>
              <a:rPr lang="en-US" sz="2400" dirty="0"/>
              <a:t>CPF also provides </a:t>
            </a:r>
            <a:r>
              <a:rPr lang="en-US" sz="2400" dirty="0" err="1"/>
              <a:t>subsidised</a:t>
            </a:r>
            <a:r>
              <a:rPr lang="en-US" sz="2400" dirty="0"/>
              <a:t> insurance and </a:t>
            </a:r>
            <a:r>
              <a:rPr lang="en-US" sz="2400" dirty="0" smtClean="0"/>
              <a:t>loans (esp. housing)</a:t>
            </a:r>
            <a:endParaRPr lang="en-US" sz="2400" dirty="0"/>
          </a:p>
          <a:p>
            <a:pPr>
              <a:lnSpc>
                <a:spcPct val="90000"/>
              </a:lnSpc>
              <a:spcAft>
                <a:spcPct val="50000"/>
              </a:spcAft>
              <a:buSzPct val="40000"/>
            </a:pPr>
            <a:r>
              <a:rPr lang="en-US" sz="2400" dirty="0"/>
              <a:t>Contributions compulsory up to maximum income</a:t>
            </a:r>
          </a:p>
          <a:p>
            <a:pPr>
              <a:lnSpc>
                <a:spcPct val="90000"/>
              </a:lnSpc>
              <a:spcAft>
                <a:spcPct val="50000"/>
              </a:spcAft>
              <a:buSzPct val="40000"/>
            </a:pPr>
            <a:r>
              <a:rPr lang="en-US" sz="2400" dirty="0"/>
              <a:t>30% mandatory </a:t>
            </a:r>
            <a:r>
              <a:rPr lang="en-US" sz="2400" dirty="0" smtClean="0"/>
              <a:t>contribution, </a:t>
            </a:r>
            <a:r>
              <a:rPr lang="en-US" sz="2400" dirty="0"/>
              <a:t>split equally between employer and employee</a:t>
            </a:r>
          </a:p>
        </p:txBody>
      </p:sp>
      <p:sp>
        <p:nvSpPr>
          <p:cNvPr id="368650" name="Rectangle 10"/>
          <p:cNvSpPr>
            <a:spLocks noGrp="1" noChangeArrowheads="1"/>
          </p:cNvSpPr>
          <p:nvPr>
            <p:ph type="title"/>
          </p:nvPr>
        </p:nvSpPr>
        <p:spPr>
          <a:xfrm>
            <a:off x="609600" y="381000"/>
            <a:ext cx="8534400" cy="1143000"/>
          </a:xfrm>
          <a:noFill/>
          <a:ln/>
        </p:spPr>
        <p:txBody>
          <a:bodyPr/>
          <a:lstStyle/>
          <a:p>
            <a:r>
              <a:rPr lang="en-US" sz="3200" dirty="0"/>
              <a:t>International Experience</a:t>
            </a:r>
            <a:br>
              <a:rPr lang="en-US" sz="3200" dirty="0"/>
            </a:br>
            <a:r>
              <a:rPr lang="en-US" dirty="0"/>
              <a:t>Singapore</a:t>
            </a:r>
            <a:endParaRPr lang="en-AU" dirty="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algn="l" eaLnBrk="1" hangingPunct="1"/>
            <a:r>
              <a:rPr lang="en-US" kern="1200" dirty="0" smtClean="0"/>
              <a:t>Increasing longevity</a:t>
            </a:r>
            <a:endParaRPr lang="en-AU" kern="1200" dirty="0" smtClean="0"/>
          </a:p>
        </p:txBody>
      </p:sp>
      <p:pic>
        <p:nvPicPr>
          <p:cNvPr id="14339" name="Picture 4"/>
          <p:cNvPicPr>
            <a:picLocks noGrp="1" noChangeAspect="1" noChangeArrowheads="1"/>
          </p:cNvPicPr>
          <p:nvPr>
            <p:ph type="body" idx="1"/>
          </p:nvPr>
        </p:nvPicPr>
        <p:blipFill>
          <a:blip r:embed="rId3"/>
          <a:srcRect/>
          <a:stretch>
            <a:fillRect/>
          </a:stretch>
        </p:blipFill>
        <p:spPr>
          <a:xfrm>
            <a:off x="1254125" y="1600200"/>
            <a:ext cx="6634163" cy="4530725"/>
          </a:xfrm>
          <a:noFill/>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Some points about Singapore</a:t>
            </a:r>
            <a:endParaRPr lang="en-AU" dirty="0"/>
          </a:p>
        </p:txBody>
      </p:sp>
      <p:sp>
        <p:nvSpPr>
          <p:cNvPr id="3" name="Content Placeholder 2"/>
          <p:cNvSpPr>
            <a:spLocks noGrp="1"/>
          </p:cNvSpPr>
          <p:nvPr>
            <p:ph idx="1"/>
          </p:nvPr>
        </p:nvSpPr>
        <p:spPr/>
        <p:txBody>
          <a:bodyPr/>
          <a:lstStyle/>
          <a:p>
            <a:r>
              <a:rPr lang="en-AU" dirty="0" smtClean="0"/>
              <a:t>Accumulations not well preserved</a:t>
            </a:r>
          </a:p>
          <a:p>
            <a:pPr lvl="1"/>
            <a:r>
              <a:rPr lang="en-AU" dirty="0" smtClean="0"/>
              <a:t>Housing</a:t>
            </a:r>
          </a:p>
          <a:p>
            <a:pPr lvl="1"/>
            <a:r>
              <a:rPr lang="en-AU" dirty="0" smtClean="0"/>
              <a:t>Other drawdown possibilities</a:t>
            </a:r>
          </a:p>
          <a:p>
            <a:pPr lvl="1"/>
            <a:r>
              <a:rPr lang="en-AU" dirty="0" smtClean="0"/>
              <a:t>Health account not insurance</a:t>
            </a:r>
          </a:p>
          <a:p>
            <a:r>
              <a:rPr lang="en-AU" dirty="0" smtClean="0"/>
              <a:t>All publicly managed</a:t>
            </a:r>
          </a:p>
          <a:p>
            <a:r>
              <a:rPr lang="en-AU" dirty="0" smtClean="0"/>
              <a:t>Late life annuities being mandated</a:t>
            </a:r>
            <a:endParaRPr lang="en-AU"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Principles and future trends</a:t>
            </a:r>
            <a:endParaRPr lang="en-AU" dirty="0"/>
          </a:p>
        </p:txBody>
      </p:sp>
      <p:sp>
        <p:nvSpPr>
          <p:cNvPr id="3" name="Content Placeholder 2"/>
          <p:cNvSpPr>
            <a:spLocks noGrp="1"/>
          </p:cNvSpPr>
          <p:nvPr>
            <p:ph idx="1"/>
          </p:nvPr>
        </p:nvSpPr>
        <p:spPr>
          <a:xfrm>
            <a:off x="457200" y="1219200"/>
            <a:ext cx="8229600" cy="5410200"/>
          </a:xfrm>
        </p:spPr>
        <p:txBody>
          <a:bodyPr/>
          <a:lstStyle/>
          <a:p>
            <a:r>
              <a:rPr lang="en-AU" dirty="0" smtClean="0">
                <a:solidFill>
                  <a:srgbClr val="FF0000"/>
                </a:solidFill>
              </a:rPr>
              <a:t>Two important ideas</a:t>
            </a:r>
            <a:r>
              <a:rPr lang="en-AU" dirty="0" smtClean="0"/>
              <a:t>:  portfolio allocation; late life bonus multiplier</a:t>
            </a:r>
          </a:p>
          <a:p>
            <a:r>
              <a:rPr lang="en-AU" dirty="0" smtClean="0"/>
              <a:t>Portfolio  allocation </a:t>
            </a:r>
          </a:p>
          <a:p>
            <a:pPr lvl="1"/>
            <a:r>
              <a:rPr lang="en-AU" dirty="0" smtClean="0"/>
              <a:t>No reason to dramatically change asset allocation at the point of retirement</a:t>
            </a:r>
          </a:p>
          <a:p>
            <a:pPr lvl="1"/>
            <a:r>
              <a:rPr lang="en-AU" dirty="0" smtClean="0"/>
              <a:t>It should be a continuous process to balance human capital depletion </a:t>
            </a:r>
          </a:p>
          <a:p>
            <a:r>
              <a:rPr lang="en-AU" dirty="0" smtClean="0"/>
              <a:t>Late life coverage</a:t>
            </a:r>
          </a:p>
          <a:p>
            <a:pPr lvl="1"/>
            <a:r>
              <a:rPr lang="en-AU" dirty="0" smtClean="0"/>
              <a:t>Annuities give the best return if deferred to late life</a:t>
            </a:r>
          </a:p>
          <a:p>
            <a:pPr lvl="1"/>
            <a:endParaRPr lang="en-AU" dirty="0" smtClean="0">
              <a:sym typeface="Wingdings" pitchFamily="2" charset="2"/>
            </a:endParaRPr>
          </a:p>
          <a:p>
            <a:pPr lvl="1"/>
            <a:endParaRPr lang="en-AU" dirty="0" smtClean="0"/>
          </a:p>
          <a:p>
            <a:pPr lvl="1"/>
            <a:endParaRPr lang="en-AU" dirty="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The Survivor Bonus Multiplier</a:t>
            </a:r>
            <a:endParaRPr lang="en-AU" dirty="0"/>
          </a:p>
        </p:txBody>
      </p:sp>
      <p:sp>
        <p:nvSpPr>
          <p:cNvPr id="3" name="Content Placeholder 2"/>
          <p:cNvSpPr>
            <a:spLocks noGrp="1"/>
          </p:cNvSpPr>
          <p:nvPr>
            <p:ph idx="1"/>
          </p:nvPr>
        </p:nvSpPr>
        <p:spPr/>
        <p:txBody>
          <a:bodyPr/>
          <a:lstStyle/>
          <a:p>
            <a:r>
              <a:rPr lang="en-AU" sz="2800" dirty="0" smtClean="0"/>
              <a:t>Annuities are most effective when used to fund consumption at older ages.</a:t>
            </a:r>
          </a:p>
          <a:p>
            <a:r>
              <a:rPr lang="en-AU" sz="2800" dirty="0" smtClean="0"/>
              <a:t>Assume 3% rate of return</a:t>
            </a:r>
            <a:endParaRPr lang="en-AU" sz="2400" dirty="0" smtClean="0"/>
          </a:p>
          <a:p>
            <a:pPr lvl="1"/>
            <a:r>
              <a:rPr lang="en-AU" sz="2400" dirty="0" smtClean="0"/>
              <a:t>Cost to 60 year old funding $</a:t>
            </a:r>
            <a:r>
              <a:rPr lang="en-AU" sz="2400" dirty="0" smtClean="0"/>
              <a:t>100 </a:t>
            </a:r>
            <a:r>
              <a:rPr lang="en-AU" sz="2400" dirty="0" smtClean="0"/>
              <a:t>consumption at  age 100 = $</a:t>
            </a:r>
            <a:r>
              <a:rPr lang="en-AU" sz="2400" dirty="0" smtClean="0"/>
              <a:t>100*1.03</a:t>
            </a:r>
            <a:r>
              <a:rPr lang="en-AU" sz="2400" dirty="0" smtClean="0"/>
              <a:t>^(-40) = </a:t>
            </a:r>
            <a:r>
              <a:rPr lang="en-AU" sz="2400" dirty="0" smtClean="0">
                <a:solidFill>
                  <a:srgbClr val="FF0000"/>
                </a:solidFill>
              </a:rPr>
              <a:t>$31</a:t>
            </a:r>
            <a:r>
              <a:rPr lang="en-AU" sz="2400" dirty="0" smtClean="0">
                <a:solidFill>
                  <a:srgbClr val="FF0000"/>
                </a:solidFill>
              </a:rPr>
              <a:t>.</a:t>
            </a:r>
          </a:p>
          <a:p>
            <a:pPr lvl="1"/>
            <a:r>
              <a:rPr lang="en-AU" sz="2400" dirty="0" smtClean="0"/>
              <a:t>If instead the 60 year old buys an annuity </a:t>
            </a:r>
            <a:r>
              <a:rPr lang="en-AU" sz="2400" dirty="0" smtClean="0"/>
              <a:t>making a </a:t>
            </a:r>
            <a:r>
              <a:rPr lang="en-AU" sz="2400" dirty="0" smtClean="0"/>
              <a:t>single payment of $</a:t>
            </a:r>
            <a:r>
              <a:rPr lang="en-AU" sz="2400" dirty="0" smtClean="0"/>
              <a:t>100 </a:t>
            </a:r>
            <a:r>
              <a:rPr lang="en-AU" sz="2400" dirty="0" smtClean="0"/>
              <a:t>at age 100, then assuming a </a:t>
            </a:r>
            <a:r>
              <a:rPr lang="en-AU" sz="2400" dirty="0" smtClean="0"/>
              <a:t>2% </a:t>
            </a:r>
            <a:r>
              <a:rPr lang="en-AU" sz="2400" dirty="0" smtClean="0"/>
              <a:t>probability of living to 100, </a:t>
            </a:r>
            <a:endParaRPr lang="en-AU" sz="2400" dirty="0" smtClean="0"/>
          </a:p>
          <a:p>
            <a:pPr lvl="2"/>
            <a:r>
              <a:rPr lang="en-AU" dirty="0" smtClean="0"/>
              <a:t>the </a:t>
            </a:r>
            <a:r>
              <a:rPr lang="en-AU" dirty="0" smtClean="0"/>
              <a:t>cost is </a:t>
            </a:r>
            <a:r>
              <a:rPr lang="en-AU" dirty="0" smtClean="0"/>
              <a:t>$100*1.03^(-40</a:t>
            </a:r>
            <a:r>
              <a:rPr lang="en-AU" dirty="0" smtClean="0"/>
              <a:t>)*.02 = </a:t>
            </a:r>
            <a:r>
              <a:rPr lang="en-AU" dirty="0" smtClean="0">
                <a:solidFill>
                  <a:srgbClr val="FF0000"/>
                </a:solidFill>
              </a:rPr>
              <a:t>$0.62</a:t>
            </a:r>
            <a:endParaRPr lang="en-AU" dirty="0">
              <a:solidFill>
                <a:srgbClr val="FF0000"/>
              </a:solidFill>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96962"/>
          </a:xfrm>
        </p:spPr>
        <p:txBody>
          <a:bodyPr/>
          <a:lstStyle/>
          <a:p>
            <a:r>
              <a:rPr lang="en-AU" dirty="0" smtClean="0"/>
              <a:t>Ruin contingent life annuities (</a:t>
            </a:r>
            <a:r>
              <a:rPr lang="en-AU" dirty="0" smtClean="0">
                <a:solidFill>
                  <a:srgbClr val="FF0000"/>
                </a:solidFill>
              </a:rPr>
              <a:t>RCLAs</a:t>
            </a:r>
            <a:r>
              <a:rPr lang="en-AU" dirty="0" smtClean="0"/>
              <a:t>)</a:t>
            </a:r>
            <a:endParaRPr lang="en-AU" dirty="0"/>
          </a:p>
        </p:txBody>
      </p:sp>
      <p:sp>
        <p:nvSpPr>
          <p:cNvPr id="3" name="Content Placeholder 2"/>
          <p:cNvSpPr>
            <a:spLocks noGrp="1"/>
          </p:cNvSpPr>
          <p:nvPr>
            <p:ph idx="1"/>
          </p:nvPr>
        </p:nvSpPr>
        <p:spPr>
          <a:xfrm>
            <a:off x="457200" y="1219200"/>
            <a:ext cx="8229600" cy="5257800"/>
          </a:xfrm>
        </p:spPr>
        <p:txBody>
          <a:bodyPr/>
          <a:lstStyle/>
          <a:p>
            <a:r>
              <a:rPr lang="en-AU" dirty="0" smtClean="0">
                <a:sym typeface="Wingdings" pitchFamily="2" charset="2"/>
              </a:rPr>
              <a:t>A deferred annuity which pays when</a:t>
            </a:r>
          </a:p>
          <a:p>
            <a:pPr lvl="1"/>
            <a:r>
              <a:rPr lang="en-AU" dirty="0" smtClean="0">
                <a:sym typeface="Wingdings" pitchFamily="2" charset="2"/>
              </a:rPr>
              <a:t>You live to a specified (old) age </a:t>
            </a:r>
            <a:r>
              <a:rPr lang="en-AU" dirty="0" smtClean="0">
                <a:solidFill>
                  <a:srgbClr val="FF0000"/>
                </a:solidFill>
                <a:sym typeface="Wingdings" pitchFamily="2" charset="2"/>
              </a:rPr>
              <a:t>AND</a:t>
            </a:r>
          </a:p>
          <a:p>
            <a:pPr lvl="1"/>
            <a:r>
              <a:rPr lang="en-AU" dirty="0" smtClean="0">
                <a:sym typeface="Wingdings" pitchFamily="2" charset="2"/>
              </a:rPr>
              <a:t>The market performs poorly</a:t>
            </a:r>
          </a:p>
          <a:p>
            <a:r>
              <a:rPr lang="en-AU" dirty="0" smtClean="0"/>
              <a:t>Often linked with variable annuities</a:t>
            </a:r>
          </a:p>
          <a:p>
            <a:pPr lvl="1"/>
            <a:r>
              <a:rPr lang="en-AU" dirty="0" smtClean="0"/>
              <a:t>Could be offered as stand-alone</a:t>
            </a:r>
          </a:p>
          <a:p>
            <a:r>
              <a:rPr lang="en-AU" dirty="0" smtClean="0"/>
              <a:t>Captures both the above principles</a:t>
            </a:r>
          </a:p>
          <a:p>
            <a:pPr lvl="1"/>
            <a:r>
              <a:rPr lang="en-AU" dirty="0" smtClean="0"/>
              <a:t>Allocate most retirement wealth to a phased withdrawal, with discretionary asset allocation and drawdown</a:t>
            </a:r>
          </a:p>
          <a:p>
            <a:pPr lvl="1"/>
            <a:r>
              <a:rPr lang="en-AU" dirty="0" smtClean="0"/>
              <a:t>Exploit the mortality bonus multiplier</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Other </a:t>
            </a:r>
            <a:r>
              <a:rPr lang="en-AU" dirty="0" smtClean="0"/>
              <a:t>perspectives</a:t>
            </a:r>
            <a:endParaRPr lang="en-AU" dirty="0"/>
          </a:p>
        </p:txBody>
      </p:sp>
      <p:sp>
        <p:nvSpPr>
          <p:cNvPr id="3" name="Content Placeholder 2"/>
          <p:cNvSpPr>
            <a:spLocks noGrp="1"/>
          </p:cNvSpPr>
          <p:nvPr>
            <p:ph idx="1"/>
          </p:nvPr>
        </p:nvSpPr>
        <p:spPr/>
        <p:txBody>
          <a:bodyPr/>
          <a:lstStyle/>
          <a:p>
            <a:r>
              <a:rPr lang="en-AU" dirty="0" smtClean="0"/>
              <a:t>Require </a:t>
            </a:r>
            <a:r>
              <a:rPr lang="en-AU" dirty="0" err="1" smtClean="0"/>
              <a:t>annuitisation</a:t>
            </a:r>
            <a:r>
              <a:rPr lang="en-AU" dirty="0" smtClean="0"/>
              <a:t> to remove access to social pension</a:t>
            </a:r>
          </a:p>
          <a:p>
            <a:r>
              <a:rPr lang="en-AU" dirty="0" smtClean="0"/>
              <a:t>Insist on consumption smoothing by requiring annuity </a:t>
            </a:r>
            <a:r>
              <a:rPr lang="en-AU" dirty="0" smtClean="0"/>
              <a:t>purchase</a:t>
            </a:r>
          </a:p>
          <a:p>
            <a:r>
              <a:rPr lang="en-AU" dirty="0" smtClean="0"/>
              <a:t>Deductibles and risk sharing annuities</a:t>
            </a:r>
          </a:p>
          <a:p>
            <a:pPr lvl="1"/>
            <a:r>
              <a:rPr lang="en-AU" dirty="0" smtClean="0"/>
              <a:t>Investment</a:t>
            </a:r>
          </a:p>
          <a:p>
            <a:pPr lvl="1"/>
            <a:r>
              <a:rPr lang="en-AU" dirty="0" smtClean="0"/>
              <a:t>Inflation</a:t>
            </a:r>
          </a:p>
          <a:p>
            <a:pPr lvl="1"/>
            <a:r>
              <a:rPr lang="en-AU" dirty="0" smtClean="0"/>
              <a:t>Longevity risk and pooled annuity funds</a:t>
            </a:r>
            <a:endParaRPr lang="en-AU" dirty="0" smtClean="0"/>
          </a:p>
          <a:p>
            <a:endParaRPr lang="en-AU"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Other concerns</a:t>
            </a:r>
            <a:endParaRPr lang="en-AU" dirty="0"/>
          </a:p>
        </p:txBody>
      </p:sp>
      <p:sp>
        <p:nvSpPr>
          <p:cNvPr id="3" name="Content Placeholder 2"/>
          <p:cNvSpPr>
            <a:spLocks noGrp="1"/>
          </p:cNvSpPr>
          <p:nvPr>
            <p:ph idx="1"/>
          </p:nvPr>
        </p:nvSpPr>
        <p:spPr/>
        <p:txBody>
          <a:bodyPr/>
          <a:lstStyle/>
          <a:p>
            <a:r>
              <a:rPr lang="en-AU" dirty="0" smtClean="0"/>
              <a:t>Annuity markets thin everywhere:</a:t>
            </a:r>
          </a:p>
          <a:p>
            <a:pPr lvl="1"/>
            <a:r>
              <a:rPr lang="en-AU" dirty="0" smtClean="0"/>
              <a:t>Are solvency requirements too rigid?</a:t>
            </a:r>
          </a:p>
          <a:p>
            <a:pPr lvl="1"/>
            <a:r>
              <a:rPr lang="en-AU" dirty="0" smtClean="0"/>
              <a:t>Limited reinsurance market</a:t>
            </a:r>
          </a:p>
          <a:p>
            <a:pPr lvl="2"/>
            <a:r>
              <a:rPr lang="en-AU" dirty="0" smtClean="0"/>
              <a:t>Small number of swaps</a:t>
            </a:r>
          </a:p>
          <a:p>
            <a:pPr lvl="2"/>
            <a:r>
              <a:rPr lang="en-AU" dirty="0" smtClean="0"/>
              <a:t>Negligible securitisation</a:t>
            </a:r>
          </a:p>
          <a:p>
            <a:pPr lvl="2"/>
            <a:r>
              <a:rPr lang="en-AU" dirty="0" smtClean="0"/>
              <a:t>No longevity bonds</a:t>
            </a:r>
          </a:p>
          <a:p>
            <a:pPr lvl="1"/>
            <a:r>
              <a:rPr lang="en-AU" dirty="0" smtClean="0"/>
              <a:t>Distribution channels poor</a:t>
            </a:r>
          </a:p>
          <a:p>
            <a:pPr lvl="2"/>
            <a:r>
              <a:rPr lang="en-AU" dirty="0" smtClean="0"/>
              <a:t>Link retirement income purchase with DC funds?</a:t>
            </a:r>
            <a:endParaRPr lang="en-AU"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8562" name="Rectangle 2"/>
          <p:cNvSpPr>
            <a:spLocks noGrp="1" noChangeArrowheads="1"/>
          </p:cNvSpPr>
          <p:nvPr>
            <p:ph type="title"/>
          </p:nvPr>
        </p:nvSpPr>
        <p:spPr/>
        <p:txBody>
          <a:bodyPr/>
          <a:lstStyle/>
          <a:p>
            <a:endParaRPr lang="en-AU"/>
          </a:p>
        </p:txBody>
      </p:sp>
      <p:sp>
        <p:nvSpPr>
          <p:cNvPr id="578563" name="Rectangle 3"/>
          <p:cNvSpPr>
            <a:spLocks noGrp="1" noChangeArrowheads="1"/>
          </p:cNvSpPr>
          <p:nvPr>
            <p:ph type="body" idx="1"/>
          </p:nvPr>
        </p:nvSpPr>
        <p:spPr/>
        <p:txBody>
          <a:bodyPr/>
          <a:lstStyle/>
          <a:p>
            <a:pPr algn="ctr">
              <a:buFontTx/>
              <a:buNone/>
            </a:pPr>
            <a:r>
              <a:rPr lang="en-US" dirty="0"/>
              <a:t>Thank </a:t>
            </a:r>
            <a:r>
              <a:rPr lang="en-US" dirty="0" smtClean="0"/>
              <a:t>you</a:t>
            </a:r>
          </a:p>
          <a:p>
            <a:pPr algn="ctr">
              <a:buFontTx/>
              <a:buNone/>
            </a:pPr>
            <a:endParaRPr lang="en-US" dirty="0" smtClean="0"/>
          </a:p>
          <a:p>
            <a:pPr algn="ctr">
              <a:buFontTx/>
              <a:buNone/>
            </a:pPr>
            <a:r>
              <a:rPr lang="en-US" dirty="0" smtClean="0"/>
              <a:t>Questions?</a:t>
            </a:r>
            <a:endParaRPr lang="en-US" dirty="0"/>
          </a:p>
          <a:p>
            <a:pPr algn="ctr">
              <a:buFontTx/>
              <a:buNone/>
            </a:pPr>
            <a:endParaRPr lang="en-US" dirty="0"/>
          </a:p>
          <a:p>
            <a:pPr algn="ctr">
              <a:buFontTx/>
              <a:buNone/>
            </a:pPr>
            <a:r>
              <a:rPr lang="en-US" dirty="0"/>
              <a:t>John Piggott</a:t>
            </a:r>
          </a:p>
          <a:p>
            <a:pPr algn="ctr">
              <a:buFontTx/>
              <a:buNone/>
            </a:pPr>
            <a:r>
              <a:rPr lang="en-US" dirty="0">
                <a:hlinkClick r:id="rId3"/>
              </a:rPr>
              <a:t>j.piggott@unsw.edu.au</a:t>
            </a:r>
            <a:endParaRPr lang="en-US" dirty="0"/>
          </a:p>
          <a:p>
            <a:pPr algn="ctr">
              <a:buFontTx/>
              <a:buNone/>
            </a:pPr>
            <a:endParaRPr lang="en-AU"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572418" name="Picture 2"/>
          <p:cNvPicPr>
            <a:picLocks noGrp="1" noChangeAspect="1" noChangeArrowheads="1"/>
          </p:cNvPicPr>
          <p:nvPr>
            <p:ph sz="half" idx="2"/>
          </p:nvPr>
        </p:nvPicPr>
        <p:blipFill>
          <a:blip r:embed="rId3"/>
          <a:srcRect/>
          <a:stretch>
            <a:fillRect/>
          </a:stretch>
        </p:blipFill>
        <p:spPr>
          <a:xfrm>
            <a:off x="827088" y="2276475"/>
            <a:ext cx="7480300" cy="3665538"/>
          </a:xfrm>
          <a:noFill/>
          <a:ln/>
        </p:spPr>
      </p:pic>
      <p:sp>
        <p:nvSpPr>
          <p:cNvPr id="572419" name="Rectangle 3"/>
          <p:cNvSpPr>
            <a:spLocks noGrp="1" noChangeArrowheads="1"/>
          </p:cNvSpPr>
          <p:nvPr>
            <p:ph type="title"/>
          </p:nvPr>
        </p:nvSpPr>
        <p:spPr>
          <a:xfrm>
            <a:off x="457200" y="0"/>
            <a:ext cx="8229600" cy="1295400"/>
          </a:xfrm>
          <a:noFill/>
          <a:ln/>
        </p:spPr>
        <p:txBody>
          <a:bodyPr/>
          <a:lstStyle/>
          <a:p>
            <a:pPr algn="l"/>
            <a:r>
              <a:rPr lang="en-AU" altLang="zh-CN" kern="1200" dirty="0"/>
              <a:t>Survival probability to age 90 for </a:t>
            </a:r>
            <a:br>
              <a:rPr lang="en-AU" altLang="zh-CN" kern="1200" dirty="0"/>
            </a:br>
            <a:r>
              <a:rPr lang="en-AU" altLang="zh-CN" kern="1200" dirty="0"/>
              <a:t>at least one member of couple: </a:t>
            </a:r>
            <a:r>
              <a:rPr lang="en-AU" altLang="zh-CN" sz="2400" b="1" dirty="0">
                <a:solidFill>
                  <a:schemeClr val="tx1"/>
                </a:solidFill>
                <a:latin typeface="Arial" charset="0"/>
                <a:ea typeface="SimSun" pitchFamily="2" charset="-122"/>
              </a:rPr>
              <a:t/>
            </a:r>
            <a:br>
              <a:rPr lang="en-AU" altLang="zh-CN" sz="2400" b="1" dirty="0">
                <a:solidFill>
                  <a:schemeClr val="tx1"/>
                </a:solidFill>
                <a:latin typeface="Arial" charset="0"/>
                <a:ea typeface="SimSun" pitchFamily="2" charset="-122"/>
              </a:rPr>
            </a:br>
            <a:r>
              <a:rPr lang="en-AU" altLang="zh-CN" sz="2400" b="1" dirty="0">
                <a:solidFill>
                  <a:schemeClr val="tx1"/>
                </a:solidFill>
                <a:latin typeface="Arial" charset="0"/>
                <a:ea typeface="SimSun" pitchFamily="2" charset="-122"/>
              </a:rPr>
              <a:t>Australia, Male 65/Female 60</a:t>
            </a:r>
            <a:endParaRPr lang="en-US" sz="2400" b="1" dirty="0">
              <a:solidFill>
                <a:schemeClr val="tx1"/>
              </a:solidFill>
              <a:latin typeface="Arial" charset="0"/>
              <a:ea typeface="SimSun" pitchFamily="2" charset="-122"/>
            </a:endParaRPr>
          </a:p>
        </p:txBody>
      </p:sp>
      <p:sp>
        <p:nvSpPr>
          <p:cNvPr id="572420" name="Text Box 4"/>
          <p:cNvSpPr txBox="1">
            <a:spLocks noChangeArrowheads="1"/>
          </p:cNvSpPr>
          <p:nvPr/>
        </p:nvSpPr>
        <p:spPr bwMode="auto">
          <a:xfrm>
            <a:off x="0" y="6324600"/>
            <a:ext cx="8424863" cy="244475"/>
          </a:xfrm>
          <a:prstGeom prst="rect">
            <a:avLst/>
          </a:prstGeom>
          <a:noFill/>
          <a:ln w="0">
            <a:noFill/>
            <a:miter lim="800000"/>
            <a:headEnd/>
            <a:tailEnd/>
          </a:ln>
          <a:effectLst/>
        </p:spPr>
        <p:txBody>
          <a:bodyPr>
            <a:spAutoFit/>
          </a:bodyPr>
          <a:lstStyle/>
          <a:p>
            <a:pPr eaLnBrk="0" hangingPunct="0">
              <a:spcBef>
                <a:spcPct val="50000"/>
              </a:spcBef>
            </a:pPr>
            <a:r>
              <a:rPr kumimoji="0" lang="en-US" altLang="zh-CN" sz="1000" b="1">
                <a:solidFill>
                  <a:srgbClr val="3E3D00"/>
                </a:solidFill>
                <a:ea typeface="SimSun" pitchFamily="2" charset="-122"/>
              </a:rPr>
              <a:t>Source: Authors’ calculation based on mortality rates and 100-year improvement factors reported in Australian Life Table 2000-02.</a:t>
            </a:r>
          </a:p>
        </p:txBody>
      </p:sp>
      <p:sp>
        <p:nvSpPr>
          <p:cNvPr id="572421" name="Oval 5"/>
          <p:cNvSpPr>
            <a:spLocks noChangeArrowheads="1"/>
          </p:cNvSpPr>
          <p:nvPr/>
        </p:nvSpPr>
        <p:spPr bwMode="auto">
          <a:xfrm>
            <a:off x="6372225" y="2565400"/>
            <a:ext cx="1143000" cy="863600"/>
          </a:xfrm>
          <a:prstGeom prst="ellipse">
            <a:avLst/>
          </a:prstGeom>
          <a:noFill/>
          <a:ln w="38100">
            <a:solidFill>
              <a:srgbClr val="FF0000"/>
            </a:solidFill>
            <a:round/>
            <a:headEnd/>
            <a:tailEnd/>
          </a:ln>
          <a:effectLst/>
        </p:spPr>
        <p:txBody>
          <a:bodyPr wrap="none" anchor="ctr"/>
          <a:lstStyle/>
          <a:p>
            <a:endParaRPr lang="en-AU"/>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42" name="Object 2"/>
          <p:cNvGraphicFramePr>
            <a:graphicFrameLocks noChangeAspect="1"/>
          </p:cNvGraphicFramePr>
          <p:nvPr/>
        </p:nvGraphicFramePr>
        <p:xfrm>
          <a:off x="457200" y="1638300"/>
          <a:ext cx="7772400" cy="5048250"/>
        </p:xfrm>
        <a:graphic>
          <a:graphicData uri="http://schemas.openxmlformats.org/presentationml/2006/ole">
            <p:oleObj spid="_x0000_s1026" name="Worksheet" r:id="rId4" imgW="6288840" imgH="3442680" progId="Excel.Sheet.8">
              <p:embed/>
            </p:oleObj>
          </a:graphicData>
        </a:graphic>
      </p:graphicFrame>
      <p:sp>
        <p:nvSpPr>
          <p:cNvPr id="10243" name="Rectangle 3"/>
          <p:cNvSpPr>
            <a:spLocks noChangeArrowheads="1"/>
          </p:cNvSpPr>
          <p:nvPr/>
        </p:nvSpPr>
        <p:spPr bwMode="auto">
          <a:xfrm>
            <a:off x="304800" y="228600"/>
            <a:ext cx="5715000" cy="1143000"/>
          </a:xfrm>
          <a:prstGeom prst="rect">
            <a:avLst/>
          </a:prstGeom>
          <a:noFill/>
          <a:ln w="9525">
            <a:noFill/>
            <a:miter lim="800000"/>
            <a:headEnd/>
            <a:tailEnd/>
          </a:ln>
        </p:spPr>
        <p:txBody>
          <a:bodyPr anchor="ctr"/>
          <a:lstStyle/>
          <a:p>
            <a:pPr eaLnBrk="0" hangingPunct="0"/>
            <a:r>
              <a:rPr lang="en-AU" altLang="zh-CN" sz="3600" dirty="0">
                <a:solidFill>
                  <a:srgbClr val="3333FF"/>
                </a:solidFill>
                <a:latin typeface="+mj-lt"/>
                <a:ea typeface="+mj-ea"/>
                <a:cs typeface="+mj-cs"/>
              </a:rPr>
              <a:t>Population aged 65 and over,</a:t>
            </a:r>
            <a:r>
              <a:rPr lang="en-US" altLang="zh-CN" sz="3600" dirty="0">
                <a:solidFill>
                  <a:srgbClr val="3333FF"/>
                </a:solidFill>
                <a:latin typeface="+mj-lt"/>
                <a:ea typeface="+mj-ea"/>
                <a:cs typeface="+mj-cs"/>
              </a:rPr>
              <a:t> </a:t>
            </a:r>
            <a:r>
              <a:rPr lang="en-AU" altLang="zh-CN" sz="3600" dirty="0">
                <a:solidFill>
                  <a:srgbClr val="3333FF"/>
                </a:solidFill>
                <a:latin typeface="+mj-lt"/>
                <a:ea typeface="+mj-ea"/>
                <a:cs typeface="+mj-cs"/>
              </a:rPr>
              <a:t>by region (millions)</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Old-age dependency ratios 2005, 2050</a:t>
            </a:r>
            <a:endParaRPr lang="en-AU" dirty="0"/>
          </a:p>
        </p:txBody>
      </p:sp>
      <p:graphicFrame>
        <p:nvGraphicFramePr>
          <p:cNvPr id="23554" name="Object 2"/>
          <p:cNvGraphicFramePr>
            <a:graphicFrameLocks noChangeAspect="1"/>
          </p:cNvGraphicFramePr>
          <p:nvPr>
            <p:ph idx="1"/>
          </p:nvPr>
        </p:nvGraphicFramePr>
        <p:xfrm>
          <a:off x="594643" y="1219200"/>
          <a:ext cx="7954713" cy="4906963"/>
        </p:xfrm>
        <a:graphic>
          <a:graphicData uri="http://schemas.openxmlformats.org/presentationml/2006/ole">
            <p:oleObj spid="_x0000_s23554" name="Chart" r:id="rId3" imgW="8924925" imgH="5505501" progId="Excel.Sheet.8">
              <p:embed/>
            </p:oleObj>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05186" name="Rectangle 2"/>
          <p:cNvSpPr>
            <a:spLocks noGrp="1" noChangeArrowheads="1"/>
          </p:cNvSpPr>
          <p:nvPr>
            <p:ph type="title"/>
          </p:nvPr>
        </p:nvSpPr>
        <p:spPr/>
        <p:txBody>
          <a:bodyPr/>
          <a:lstStyle/>
          <a:p>
            <a:pPr algn="l"/>
            <a:r>
              <a:rPr lang="en-US" kern="1200" dirty="0"/>
              <a:t>Trends in the Market</a:t>
            </a:r>
            <a:endParaRPr lang="en-AU" kern="1200" dirty="0"/>
          </a:p>
        </p:txBody>
      </p:sp>
      <p:sp>
        <p:nvSpPr>
          <p:cNvPr id="605187" name="Rectangle 3"/>
          <p:cNvSpPr>
            <a:spLocks noGrp="1" noChangeArrowheads="1"/>
          </p:cNvSpPr>
          <p:nvPr>
            <p:ph type="body" idx="1"/>
          </p:nvPr>
        </p:nvSpPr>
        <p:spPr/>
        <p:txBody>
          <a:bodyPr/>
          <a:lstStyle/>
          <a:p>
            <a:pPr>
              <a:lnSpc>
                <a:spcPct val="90000"/>
              </a:lnSpc>
            </a:pPr>
            <a:r>
              <a:rPr lang="en-US" sz="2800" b="1" dirty="0"/>
              <a:t>Policy:  </a:t>
            </a:r>
          </a:p>
          <a:p>
            <a:pPr lvl="1">
              <a:lnSpc>
                <a:spcPct val="90000"/>
              </a:lnSpc>
            </a:pPr>
            <a:r>
              <a:rPr lang="en-US" sz="2400" dirty="0"/>
              <a:t>Withdrawal of </a:t>
            </a:r>
            <a:r>
              <a:rPr lang="en-US" sz="2400" dirty="0" smtClean="0"/>
              <a:t>PAYG</a:t>
            </a:r>
          </a:p>
          <a:p>
            <a:pPr lvl="1">
              <a:lnSpc>
                <a:spcPct val="90000"/>
              </a:lnSpc>
            </a:pPr>
            <a:r>
              <a:rPr lang="en-US" sz="2400" dirty="0" smtClean="0"/>
              <a:t>More reliance on mandatory DC</a:t>
            </a:r>
          </a:p>
          <a:p>
            <a:pPr lvl="1">
              <a:lnSpc>
                <a:spcPct val="90000"/>
              </a:lnSpc>
            </a:pPr>
            <a:endParaRPr lang="en-US" sz="2400" dirty="0" smtClean="0"/>
          </a:p>
          <a:p>
            <a:pPr>
              <a:lnSpc>
                <a:spcPct val="90000"/>
              </a:lnSpc>
            </a:pPr>
            <a:r>
              <a:rPr lang="en-US" sz="2800" b="1" dirty="0" smtClean="0"/>
              <a:t>Private sector </a:t>
            </a:r>
            <a:r>
              <a:rPr lang="en-US" sz="2800" b="1" dirty="0" smtClean="0"/>
              <a:t>pensions </a:t>
            </a:r>
            <a:r>
              <a:rPr lang="en-US" sz="2800" b="1" dirty="0" smtClean="0"/>
              <a:t>:</a:t>
            </a:r>
          </a:p>
          <a:p>
            <a:pPr lvl="1">
              <a:lnSpc>
                <a:spcPct val="90000"/>
              </a:lnSpc>
            </a:pPr>
            <a:r>
              <a:rPr lang="en-US" sz="2400" dirty="0" smtClean="0"/>
              <a:t>DB </a:t>
            </a:r>
            <a:r>
              <a:rPr lang="en-US" sz="2400" dirty="0" smtClean="0">
                <a:sym typeface="Wingdings" pitchFamily="2" charset="2"/>
              </a:rPr>
              <a:t></a:t>
            </a:r>
            <a:r>
              <a:rPr lang="en-US" sz="2400" dirty="0" smtClean="0"/>
              <a:t> DC</a:t>
            </a:r>
          </a:p>
          <a:p>
            <a:pPr lvl="1">
              <a:lnSpc>
                <a:spcPct val="90000"/>
              </a:lnSpc>
            </a:pPr>
            <a:endParaRPr lang="en-US" sz="2400" dirty="0"/>
          </a:p>
          <a:p>
            <a:pPr>
              <a:lnSpc>
                <a:spcPct val="90000"/>
              </a:lnSpc>
            </a:pPr>
            <a:r>
              <a:rPr lang="en-US" sz="2800" b="1" dirty="0" smtClean="0"/>
              <a:t>Private </a:t>
            </a:r>
            <a:r>
              <a:rPr lang="en-US" sz="2800" b="1" dirty="0"/>
              <a:t>insurance</a:t>
            </a:r>
            <a:r>
              <a:rPr lang="en-US" sz="2800" b="1" dirty="0" smtClean="0"/>
              <a:t>:</a:t>
            </a:r>
          </a:p>
          <a:p>
            <a:pPr lvl="1">
              <a:lnSpc>
                <a:spcPct val="90000"/>
              </a:lnSpc>
            </a:pPr>
            <a:r>
              <a:rPr lang="en-US" sz="2400" dirty="0" smtClean="0"/>
              <a:t>Lump sums</a:t>
            </a:r>
            <a:endParaRPr lang="en-US" sz="2400" b="1" dirty="0"/>
          </a:p>
          <a:p>
            <a:pPr lvl="1">
              <a:lnSpc>
                <a:spcPct val="90000"/>
              </a:lnSpc>
            </a:pPr>
            <a:r>
              <a:rPr lang="en-US" sz="2400" dirty="0"/>
              <a:t>Phased </a:t>
            </a:r>
            <a:r>
              <a:rPr lang="en-US" sz="2400" dirty="0" smtClean="0"/>
              <a:t>withdrawals</a:t>
            </a:r>
            <a:endParaRPr lang="en-US" sz="2400" dirty="0"/>
          </a:p>
          <a:p>
            <a:pPr lvl="1">
              <a:lnSpc>
                <a:spcPct val="90000"/>
              </a:lnSpc>
            </a:pPr>
            <a:r>
              <a:rPr lang="en-US" sz="2400" dirty="0"/>
              <a:t>Reverse </a:t>
            </a:r>
            <a:r>
              <a:rPr lang="en-US" sz="2400" dirty="0" smtClean="0"/>
              <a:t>mortgages </a:t>
            </a:r>
          </a:p>
          <a:p>
            <a:pPr>
              <a:lnSpc>
                <a:spcPct val="90000"/>
              </a:lnSpc>
            </a:pPr>
            <a:endParaRPr lang="en-US" sz="3200" b="1" dirty="0"/>
          </a:p>
          <a:p>
            <a:pPr lvl="4">
              <a:lnSpc>
                <a:spcPct val="90000"/>
              </a:lnSpc>
            </a:pPr>
            <a:endParaRPr lang="en-AU" sz="1800"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Implications of govt and market shift</a:t>
            </a:r>
            <a:endParaRPr lang="en-AU" dirty="0"/>
          </a:p>
        </p:txBody>
      </p:sp>
      <p:sp>
        <p:nvSpPr>
          <p:cNvPr id="3" name="Content Placeholder 2"/>
          <p:cNvSpPr>
            <a:spLocks noGrp="1"/>
          </p:cNvSpPr>
          <p:nvPr>
            <p:ph idx="1"/>
          </p:nvPr>
        </p:nvSpPr>
        <p:spPr/>
        <p:txBody>
          <a:bodyPr/>
          <a:lstStyle/>
          <a:p>
            <a:pPr>
              <a:buNone/>
            </a:pPr>
            <a:r>
              <a:rPr lang="en-US" b="1" dirty="0" smtClean="0"/>
              <a:t>Risk sharing is  now much more limited</a:t>
            </a:r>
          </a:p>
          <a:p>
            <a:r>
              <a:rPr lang="en-US" b="1" dirty="0" smtClean="0"/>
              <a:t>Private sector:</a:t>
            </a:r>
          </a:p>
          <a:p>
            <a:pPr lvl="1"/>
            <a:r>
              <a:rPr lang="en-US" dirty="0" smtClean="0">
                <a:solidFill>
                  <a:srgbClr val="FF0000"/>
                </a:solidFill>
              </a:rPr>
              <a:t>Investment </a:t>
            </a:r>
            <a:r>
              <a:rPr lang="en-US" dirty="0" smtClean="0">
                <a:solidFill>
                  <a:srgbClr val="FF0000"/>
                </a:solidFill>
                <a:sym typeface="Wingdings" pitchFamily="2" charset="2"/>
              </a:rPr>
              <a:t></a:t>
            </a:r>
            <a:r>
              <a:rPr lang="en-US" dirty="0" smtClean="0">
                <a:sym typeface="Wingdings" pitchFamily="2" charset="2"/>
              </a:rPr>
              <a:t> individual account, no inter-cohort smoothing</a:t>
            </a:r>
          </a:p>
          <a:p>
            <a:pPr lvl="1"/>
            <a:r>
              <a:rPr lang="en-US" dirty="0" smtClean="0">
                <a:solidFill>
                  <a:srgbClr val="FF0000"/>
                </a:solidFill>
                <a:sym typeface="Wingdings" pitchFamily="2" charset="2"/>
              </a:rPr>
              <a:t>Longevity/health </a:t>
            </a:r>
            <a:r>
              <a:rPr lang="en-US" dirty="0" smtClean="0">
                <a:sym typeface="Wingdings" pitchFamily="2" charset="2"/>
              </a:rPr>
              <a:t> no post employment attachment</a:t>
            </a:r>
          </a:p>
          <a:p>
            <a:r>
              <a:rPr lang="en-US" b="1" dirty="0" smtClean="0">
                <a:sym typeface="Wingdings" pitchFamily="2" charset="2"/>
              </a:rPr>
              <a:t>Government:</a:t>
            </a:r>
          </a:p>
          <a:p>
            <a:pPr lvl="1"/>
            <a:r>
              <a:rPr lang="en-US" dirty="0" smtClean="0"/>
              <a:t>Demographic shift </a:t>
            </a:r>
            <a:r>
              <a:rPr lang="en-US" dirty="0" smtClean="0">
                <a:sym typeface="Wingdings" pitchFamily="2" charset="2"/>
              </a:rPr>
              <a:t> </a:t>
            </a:r>
            <a:r>
              <a:rPr lang="en-US" dirty="0" smtClean="0"/>
              <a:t>Concerns with </a:t>
            </a:r>
            <a:r>
              <a:rPr lang="en-US" dirty="0" smtClean="0">
                <a:solidFill>
                  <a:srgbClr val="FF0000"/>
                </a:solidFill>
              </a:rPr>
              <a:t>fiscal pressure</a:t>
            </a:r>
            <a:r>
              <a:rPr lang="en-US" dirty="0" smtClean="0"/>
              <a:t> are more important</a:t>
            </a:r>
          </a:p>
          <a:p>
            <a:pPr lvl="1"/>
            <a:r>
              <a:rPr lang="en-US" dirty="0" smtClean="0">
                <a:sym typeface="Wingdings" pitchFamily="2" charset="2"/>
              </a:rPr>
              <a:t> Less inter-generational risk-sharing</a:t>
            </a:r>
            <a:endParaRPr lang="en-AU"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1122" name="Text Box 1154"/>
          <p:cNvSpPr txBox="1">
            <a:spLocks noChangeArrowheads="1"/>
          </p:cNvSpPr>
          <p:nvPr/>
        </p:nvSpPr>
        <p:spPr bwMode="auto">
          <a:xfrm>
            <a:off x="3048000" y="1600200"/>
            <a:ext cx="5562600" cy="4511675"/>
          </a:xfrm>
          <a:prstGeom prst="rect">
            <a:avLst/>
          </a:prstGeom>
          <a:noFill/>
          <a:ln w="0">
            <a:noFill/>
            <a:miter lim="800000"/>
            <a:headEnd/>
            <a:tailEnd/>
          </a:ln>
          <a:effectLst/>
        </p:spPr>
        <p:txBody>
          <a:bodyPr>
            <a:spAutoFit/>
          </a:bodyPr>
          <a:lstStyle/>
          <a:p>
            <a:pPr algn="l">
              <a:spcBef>
                <a:spcPct val="50000"/>
              </a:spcBef>
            </a:pPr>
            <a:r>
              <a:rPr lang="en-US" sz="2000" b="0" i="0">
                <a:solidFill>
                  <a:srgbClr val="3399FF"/>
                </a:solidFill>
              </a:rPr>
              <a:t>1981 – Chile</a:t>
            </a:r>
          </a:p>
          <a:p>
            <a:pPr algn="l">
              <a:spcBef>
                <a:spcPct val="50000"/>
              </a:spcBef>
            </a:pPr>
            <a:r>
              <a:rPr lang="en-US" sz="2000" b="0" i="0">
                <a:solidFill>
                  <a:srgbClr val="3399FF"/>
                </a:solidFill>
              </a:rPr>
              <a:t>1985 – Switzerland; Netherlands</a:t>
            </a:r>
          </a:p>
          <a:p>
            <a:pPr algn="l">
              <a:spcBef>
                <a:spcPct val="50000"/>
              </a:spcBef>
            </a:pPr>
            <a:r>
              <a:rPr lang="en-US" sz="2000" b="0" i="0">
                <a:solidFill>
                  <a:srgbClr val="3399FF"/>
                </a:solidFill>
              </a:rPr>
              <a:t>1986-92 – Australia</a:t>
            </a:r>
          </a:p>
          <a:p>
            <a:pPr algn="l">
              <a:spcBef>
                <a:spcPct val="50000"/>
              </a:spcBef>
            </a:pPr>
            <a:r>
              <a:rPr lang="en-US" sz="2000" b="0" i="0">
                <a:solidFill>
                  <a:srgbClr val="3399FF"/>
                </a:solidFill>
              </a:rPr>
              <a:t>1993 – Argentina*; Columbia*, Denmark, Peru</a:t>
            </a:r>
          </a:p>
          <a:p>
            <a:pPr algn="l">
              <a:spcBef>
                <a:spcPct val="50000"/>
              </a:spcBef>
            </a:pPr>
            <a:r>
              <a:rPr lang="en-US" sz="2000" b="0" i="0">
                <a:solidFill>
                  <a:srgbClr val="3399FF"/>
                </a:solidFill>
              </a:rPr>
              <a:t>1996 – Uruguay</a:t>
            </a:r>
          </a:p>
          <a:p>
            <a:pPr algn="l">
              <a:spcBef>
                <a:spcPct val="50000"/>
              </a:spcBef>
            </a:pPr>
            <a:r>
              <a:rPr lang="en-US" sz="2000" b="0" i="0">
                <a:solidFill>
                  <a:srgbClr val="3399FF"/>
                </a:solidFill>
              </a:rPr>
              <a:t>1998 – Hungary; Kazakhstan; Bolivia; Mexico</a:t>
            </a:r>
          </a:p>
          <a:p>
            <a:pPr algn="l">
              <a:spcBef>
                <a:spcPct val="50000"/>
              </a:spcBef>
            </a:pPr>
            <a:r>
              <a:rPr lang="en-US" sz="2000" b="0" i="0">
                <a:solidFill>
                  <a:srgbClr val="3399FF"/>
                </a:solidFill>
              </a:rPr>
              <a:t>1999 – El Salvador; Poland</a:t>
            </a:r>
          </a:p>
          <a:p>
            <a:pPr algn="l">
              <a:spcBef>
                <a:spcPct val="50000"/>
              </a:spcBef>
            </a:pPr>
            <a:r>
              <a:rPr lang="en-US" sz="2000" b="0" i="0">
                <a:solidFill>
                  <a:srgbClr val="3399FF"/>
                </a:solidFill>
              </a:rPr>
              <a:t>2000 – Hong Kong; Sweden</a:t>
            </a:r>
          </a:p>
          <a:p>
            <a:pPr algn="l">
              <a:spcBef>
                <a:spcPct val="50000"/>
              </a:spcBef>
            </a:pPr>
            <a:r>
              <a:rPr lang="en-US" sz="2000" b="0" i="0">
                <a:solidFill>
                  <a:srgbClr val="3399FF"/>
                </a:solidFill>
              </a:rPr>
              <a:t>2001 – Latvia</a:t>
            </a:r>
          </a:p>
          <a:p>
            <a:pPr algn="l">
              <a:spcBef>
                <a:spcPct val="50000"/>
              </a:spcBef>
            </a:pPr>
            <a:r>
              <a:rPr lang="en-US" sz="2000" b="0" i="0">
                <a:solidFill>
                  <a:srgbClr val="3399FF"/>
                </a:solidFill>
              </a:rPr>
              <a:t>2003 – Dominican Republic</a:t>
            </a:r>
            <a:endParaRPr lang="en-AU" sz="2000" b="0" i="0">
              <a:solidFill>
                <a:srgbClr val="3399FF"/>
              </a:solidFill>
            </a:endParaRPr>
          </a:p>
        </p:txBody>
      </p:sp>
      <p:sp>
        <p:nvSpPr>
          <p:cNvPr id="341123" name="Text Box 1155"/>
          <p:cNvSpPr txBox="1">
            <a:spLocks noChangeArrowheads="1"/>
          </p:cNvSpPr>
          <p:nvPr/>
        </p:nvSpPr>
        <p:spPr bwMode="auto">
          <a:xfrm>
            <a:off x="381000" y="1905000"/>
            <a:ext cx="1905000" cy="457200"/>
          </a:xfrm>
          <a:prstGeom prst="rect">
            <a:avLst/>
          </a:prstGeom>
          <a:noFill/>
          <a:ln w="0">
            <a:noFill/>
            <a:miter lim="800000"/>
            <a:headEnd/>
            <a:tailEnd/>
          </a:ln>
          <a:effectLst/>
        </p:spPr>
        <p:txBody>
          <a:bodyPr>
            <a:spAutoFit/>
          </a:bodyPr>
          <a:lstStyle/>
          <a:p>
            <a:pPr algn="l">
              <a:spcBef>
                <a:spcPct val="50000"/>
              </a:spcBef>
            </a:pPr>
            <a:endParaRPr lang="en-AU"/>
          </a:p>
        </p:txBody>
      </p:sp>
      <p:sp>
        <p:nvSpPr>
          <p:cNvPr id="341125" name="Text Box 1157"/>
          <p:cNvSpPr txBox="1">
            <a:spLocks noChangeArrowheads="1"/>
          </p:cNvSpPr>
          <p:nvPr/>
        </p:nvSpPr>
        <p:spPr bwMode="auto">
          <a:xfrm>
            <a:off x="6096000" y="5334000"/>
            <a:ext cx="2667000" cy="366713"/>
          </a:xfrm>
          <a:prstGeom prst="rect">
            <a:avLst/>
          </a:prstGeom>
          <a:noFill/>
          <a:ln w="0">
            <a:noFill/>
            <a:miter lim="800000"/>
            <a:headEnd/>
            <a:tailEnd/>
          </a:ln>
          <a:effectLst/>
        </p:spPr>
        <p:txBody>
          <a:bodyPr>
            <a:spAutoFit/>
          </a:bodyPr>
          <a:lstStyle/>
          <a:p>
            <a:pPr algn="r">
              <a:spcBef>
                <a:spcPct val="50000"/>
              </a:spcBef>
            </a:pPr>
            <a:r>
              <a:rPr lang="en-US" sz="1800" b="0" i="0"/>
              <a:t>*Not strictly compulsory</a:t>
            </a:r>
            <a:endParaRPr lang="en-AU" sz="1800" b="0" i="0"/>
          </a:p>
        </p:txBody>
      </p:sp>
      <p:sp>
        <p:nvSpPr>
          <p:cNvPr id="341126" name="Text Box 1158"/>
          <p:cNvSpPr txBox="1">
            <a:spLocks noChangeArrowheads="1"/>
          </p:cNvSpPr>
          <p:nvPr/>
        </p:nvSpPr>
        <p:spPr bwMode="auto">
          <a:xfrm>
            <a:off x="381000" y="1828800"/>
            <a:ext cx="2667000" cy="2862322"/>
          </a:xfrm>
          <a:prstGeom prst="rect">
            <a:avLst/>
          </a:prstGeom>
          <a:noFill/>
          <a:ln w="0">
            <a:noFill/>
            <a:miter lim="800000"/>
            <a:headEnd/>
            <a:tailEnd/>
          </a:ln>
          <a:effectLst/>
        </p:spPr>
        <p:txBody>
          <a:bodyPr>
            <a:spAutoFit/>
          </a:bodyPr>
          <a:lstStyle/>
          <a:p>
            <a:pPr algn="l">
              <a:spcBef>
                <a:spcPct val="50000"/>
              </a:spcBef>
            </a:pPr>
            <a:r>
              <a:rPr lang="en-US" b="0" i="0" dirty="0">
                <a:solidFill>
                  <a:schemeClr val="tx1"/>
                </a:solidFill>
              </a:rPr>
              <a:t>439 million people potentially affected since 1980</a:t>
            </a:r>
          </a:p>
          <a:p>
            <a:pPr algn="l">
              <a:spcBef>
                <a:spcPct val="50000"/>
              </a:spcBef>
            </a:pPr>
            <a:r>
              <a:rPr lang="en-US" b="0" i="0" dirty="0">
                <a:solidFill>
                  <a:schemeClr val="tx1"/>
                </a:solidFill>
              </a:rPr>
              <a:t>India </a:t>
            </a:r>
            <a:r>
              <a:rPr lang="en-US" b="0" i="0" dirty="0" smtClean="0">
                <a:solidFill>
                  <a:schemeClr val="tx1"/>
                </a:solidFill>
              </a:rPr>
              <a:t>now has compulsory </a:t>
            </a:r>
            <a:r>
              <a:rPr lang="en-US" b="0" i="0" dirty="0">
                <a:solidFill>
                  <a:schemeClr val="tx1"/>
                </a:solidFill>
              </a:rPr>
              <a:t>DC schemes for state employees</a:t>
            </a:r>
          </a:p>
          <a:p>
            <a:pPr algn="l">
              <a:spcBef>
                <a:spcPct val="50000"/>
              </a:spcBef>
            </a:pPr>
            <a:r>
              <a:rPr lang="en-US" b="0" i="0" dirty="0">
                <a:solidFill>
                  <a:schemeClr val="tx1"/>
                </a:solidFill>
              </a:rPr>
              <a:t>China is playing with the idea</a:t>
            </a:r>
            <a:endParaRPr lang="en-AU" b="0" i="0" dirty="0">
              <a:solidFill>
                <a:schemeClr val="tx1"/>
              </a:solidFill>
            </a:endParaRPr>
          </a:p>
        </p:txBody>
      </p:sp>
      <p:sp>
        <p:nvSpPr>
          <p:cNvPr id="341127" name="Rectangle 1159"/>
          <p:cNvSpPr>
            <a:spLocks noChangeArrowheads="1"/>
          </p:cNvSpPr>
          <p:nvPr/>
        </p:nvSpPr>
        <p:spPr bwMode="auto">
          <a:xfrm>
            <a:off x="381000" y="228600"/>
            <a:ext cx="8534400" cy="1143000"/>
          </a:xfrm>
          <a:prstGeom prst="rect">
            <a:avLst/>
          </a:prstGeom>
          <a:noFill/>
          <a:ln w="9525">
            <a:noFill/>
            <a:miter lim="800000"/>
            <a:headEnd/>
            <a:tailEnd/>
          </a:ln>
        </p:spPr>
        <p:txBody>
          <a:bodyPr anchor="ctr"/>
          <a:lstStyle/>
          <a:p>
            <a:pPr algn="l"/>
            <a:r>
              <a:rPr lang="en-US" sz="3600" dirty="0" smtClean="0">
                <a:solidFill>
                  <a:srgbClr val="3333FF"/>
                </a:solidFill>
                <a:latin typeface="+mj-lt"/>
                <a:ea typeface="+mj-ea"/>
                <a:cs typeface="+mj-cs"/>
              </a:rPr>
              <a:t>Recent International Growth </a:t>
            </a:r>
            <a:br>
              <a:rPr lang="en-US" sz="3600" dirty="0" smtClean="0">
                <a:solidFill>
                  <a:srgbClr val="3333FF"/>
                </a:solidFill>
                <a:latin typeface="+mj-lt"/>
                <a:ea typeface="+mj-ea"/>
                <a:cs typeface="+mj-cs"/>
              </a:rPr>
            </a:br>
            <a:r>
              <a:rPr lang="en-US" sz="3600" dirty="0" smtClean="0">
                <a:solidFill>
                  <a:srgbClr val="3333FF"/>
                </a:solidFill>
                <a:latin typeface="+mj-lt"/>
                <a:ea typeface="+mj-ea"/>
                <a:cs typeface="+mj-cs"/>
              </a:rPr>
              <a:t>of mandatory DC schemes</a:t>
            </a:r>
            <a:endParaRPr lang="en-AU" sz="3600" dirty="0" smtClean="0">
              <a:solidFill>
                <a:srgbClr val="3333FF"/>
              </a:solidFill>
              <a:latin typeface="+mj-lt"/>
              <a:ea typeface="+mj-ea"/>
              <a:cs typeface="+mj-cs"/>
            </a:endParaRP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3554</TotalTime>
  <Words>1829</Words>
  <Application>Microsoft Office PowerPoint</Application>
  <PresentationFormat>On-screen Show (4:3)</PresentationFormat>
  <Paragraphs>298</Paragraphs>
  <Slides>36</Slides>
  <Notes>19</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36</vt:i4>
      </vt:variant>
    </vt:vector>
  </HeadingPairs>
  <TitlesOfParts>
    <vt:vector size="39" baseType="lpstr">
      <vt:lpstr>Default Design</vt:lpstr>
      <vt:lpstr>Worksheet</vt:lpstr>
      <vt:lpstr>Chart</vt:lpstr>
      <vt:lpstr>Decumulation in a mandatory DC pension environment</vt:lpstr>
      <vt:lpstr>Outline of talk</vt:lpstr>
      <vt:lpstr>Increasing longevity</vt:lpstr>
      <vt:lpstr>Survival probability to age 90 for  at least one member of couple:  Australia, Male 65/Female 60</vt:lpstr>
      <vt:lpstr>Slide 5</vt:lpstr>
      <vt:lpstr>Old-age dependency ratios 2005, 2050</vt:lpstr>
      <vt:lpstr>Trends in the Market</vt:lpstr>
      <vt:lpstr>Implications of govt and market shift</vt:lpstr>
      <vt:lpstr>Slide 9</vt:lpstr>
      <vt:lpstr>Slide 10</vt:lpstr>
      <vt:lpstr>Dealing with it:  traditional response</vt:lpstr>
      <vt:lpstr>Dealing with it: Product response</vt:lpstr>
      <vt:lpstr>Components of  Retirement Provision</vt:lpstr>
      <vt:lpstr>Slide 14</vt:lpstr>
      <vt:lpstr>Slide 15</vt:lpstr>
      <vt:lpstr>First Pillar:   Targeted Age Pension </vt:lpstr>
      <vt:lpstr>Second Pillar: the Superannuation Guarantee</vt:lpstr>
      <vt:lpstr>Features of the Superannuation Guarantee</vt:lpstr>
      <vt:lpstr>Policy Development Status</vt:lpstr>
      <vt:lpstr>Policy Development Status</vt:lpstr>
      <vt:lpstr>Lump sums and policy</vt:lpstr>
      <vt:lpstr>Slide 22</vt:lpstr>
      <vt:lpstr>Available products (Australia)</vt:lpstr>
      <vt:lpstr>What is still missing?</vt:lpstr>
      <vt:lpstr>Current debates in Australia</vt:lpstr>
      <vt:lpstr>International Experience Chile</vt:lpstr>
      <vt:lpstr>Some points about Chile</vt:lpstr>
      <vt:lpstr>Time Pattern of Insurance Company Commissions (as front end % of balance)</vt:lpstr>
      <vt:lpstr>International Experience Singapore</vt:lpstr>
      <vt:lpstr>Some points about Singapore</vt:lpstr>
      <vt:lpstr>Principles and future trends</vt:lpstr>
      <vt:lpstr>The Survivor Bonus Multiplier</vt:lpstr>
      <vt:lpstr>Ruin contingent life annuities (RCLAs)</vt:lpstr>
      <vt:lpstr>Other perspectives</vt:lpstr>
      <vt:lpstr>Other concerns</vt:lpstr>
      <vt:lpstr>Slide 36</vt:lpstr>
    </vt:vector>
  </TitlesOfParts>
  <Company>upenn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Chilean Pension Reform Turns 25: Lessons from the Social Protection Survey</dc:title>
  <dc:creator>petra</dc:creator>
  <cp:lastModifiedBy>Windows User</cp:lastModifiedBy>
  <cp:revision>363</cp:revision>
  <dcterms:created xsi:type="dcterms:W3CDTF">2006-02-13T02:14:42Z</dcterms:created>
  <dcterms:modified xsi:type="dcterms:W3CDTF">2009-02-10T12:39:51Z</dcterms:modified>
</cp:coreProperties>
</file>